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303" r:id="rId2"/>
    <p:sldId id="275" r:id="rId3"/>
    <p:sldId id="293" r:id="rId4"/>
    <p:sldId id="296" r:id="rId5"/>
    <p:sldId id="298" r:id="rId6"/>
    <p:sldId id="295" r:id="rId7"/>
    <p:sldId id="301" r:id="rId8"/>
    <p:sldId id="300" r:id="rId9"/>
  </p:sldIdLst>
  <p:sldSz cx="9144000" cy="6858000" type="screen4x3"/>
  <p:notesSz cx="6789738" cy="9929813"/>
  <p:defaultTextStyle>
    <a:defPPr>
      <a:defRPr lang="de-CH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D9E8"/>
    <a:srgbClr val="FF0000"/>
    <a:srgbClr val="FF2D2D"/>
    <a:srgbClr val="FFFF00"/>
    <a:srgbClr val="008000"/>
    <a:srgbClr val="009E47"/>
    <a:srgbClr val="FF3300"/>
    <a:srgbClr val="01396C"/>
    <a:srgbClr val="FFFFB7"/>
    <a:srgbClr val="DFE8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65" autoAdjust="0"/>
    <p:restoredTop sz="99660" autoAdjust="0"/>
  </p:normalViewPr>
  <p:slideViewPr>
    <p:cSldViewPr>
      <p:cViewPr>
        <p:scale>
          <a:sx n="100" d="100"/>
          <a:sy n="100" d="100"/>
        </p:scale>
        <p:origin x="-1350" y="-282"/>
      </p:cViewPr>
      <p:guideLst>
        <p:guide orient="horz" pos="3702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2910" cy="495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8" tIns="45999" rIns="91998" bIns="4599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5234" y="0"/>
            <a:ext cx="2942910" cy="495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8" tIns="45999" rIns="91998" bIns="4599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34" y="4716222"/>
            <a:ext cx="5431472" cy="4468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8" tIns="45999" rIns="91998" bIns="459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 smtClean="0"/>
              <a:t>Textmasterformate durch Klicken bearbeiten</a:t>
            </a:r>
          </a:p>
          <a:p>
            <a:pPr lvl="1"/>
            <a:r>
              <a:rPr lang="de-CH" noProof="0" smtClean="0"/>
              <a:t>Zweite Ebene</a:t>
            </a:r>
          </a:p>
          <a:p>
            <a:pPr lvl="2"/>
            <a:r>
              <a:rPr lang="de-CH" noProof="0" smtClean="0"/>
              <a:t>Dritte Ebene</a:t>
            </a:r>
          </a:p>
          <a:p>
            <a:pPr lvl="3"/>
            <a:r>
              <a:rPr lang="de-CH" noProof="0" smtClean="0"/>
              <a:t>Vierte Ebene</a:t>
            </a:r>
          </a:p>
          <a:p>
            <a:pPr lvl="4"/>
            <a:r>
              <a:rPr lang="de-CH" noProof="0" smtClean="0"/>
              <a:t>Fünfte Ebene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2443"/>
            <a:ext cx="2942910" cy="495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8" tIns="45999" rIns="91998" bIns="4599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5234" y="9432443"/>
            <a:ext cx="2942910" cy="495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8" tIns="45999" rIns="91998" bIns="4599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E8E5C65-0BE5-4DE7-929B-F3F6AE01C7BB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131486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7482" indent="-287493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9972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9961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69950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29939" indent="-229994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89928" indent="-229994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49917" indent="-229994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909906" indent="-229994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A563B02-FD11-40B6-8DE9-FBAF9FC54ABA}" type="slidenum">
              <a:rPr lang="de-CH" altLang="de-DE" sz="1200"/>
              <a:pPr eaLnBrk="1" hangingPunct="1"/>
              <a:t>1</a:t>
            </a:fld>
            <a:endParaRPr lang="de-CH" altLang="de-DE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7482" indent="-287493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9972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9961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69950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29939" indent="-229994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89928" indent="-229994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49917" indent="-229994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909906" indent="-229994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A5F8A2-2FF1-45D6-B983-73DB88DA429B}" type="slidenum">
              <a:rPr lang="de-CH" altLang="de-DE" sz="1200"/>
              <a:pPr eaLnBrk="1" hangingPunct="1"/>
              <a:t>2</a:t>
            </a:fld>
            <a:endParaRPr lang="de-CH" altLang="de-DE" sz="12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7482" indent="-287493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9972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9961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69950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29939" indent="-229994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89928" indent="-229994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49917" indent="-229994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909906" indent="-229994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3979427-2600-403D-98EC-BDBE13999F16}" type="slidenum">
              <a:rPr lang="de-CH" altLang="de-DE" sz="1200"/>
              <a:pPr eaLnBrk="1" hangingPunct="1"/>
              <a:t>3</a:t>
            </a:fld>
            <a:endParaRPr lang="de-CH" altLang="de-DE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7482" indent="-287493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9972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9961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69950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29939" indent="-229994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89928" indent="-229994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49917" indent="-229994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909906" indent="-229994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71994C8-66CB-486B-BD92-1FD9DA35A852}" type="slidenum">
              <a:rPr lang="de-CH" altLang="de-DE" sz="1200"/>
              <a:pPr eaLnBrk="1" hangingPunct="1"/>
              <a:t>4</a:t>
            </a:fld>
            <a:endParaRPr lang="de-CH" altLang="de-DE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7482" indent="-287493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9972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9961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69950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29939" indent="-229994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89928" indent="-229994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49917" indent="-229994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909906" indent="-229994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7D062A8-680A-4798-ADC0-9A6E4CE0C204}" type="slidenum">
              <a:rPr lang="de-CH" altLang="de-DE" sz="1200"/>
              <a:pPr eaLnBrk="1" hangingPunct="1"/>
              <a:t>5</a:t>
            </a:fld>
            <a:endParaRPr lang="de-CH" altLang="de-DE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7482" indent="-287493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9972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9961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69950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29939" indent="-229994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89928" indent="-229994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49917" indent="-229994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909906" indent="-229994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46A950D-EC61-426B-8DE9-FF56F327FA49}" type="slidenum">
              <a:rPr lang="de-CH" altLang="de-DE" sz="1200"/>
              <a:pPr eaLnBrk="1" hangingPunct="1"/>
              <a:t>6</a:t>
            </a:fld>
            <a:endParaRPr lang="de-CH" altLang="de-DE" sz="12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7482" indent="-287493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9972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9961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69950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29939" indent="-229994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89928" indent="-229994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49917" indent="-229994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909906" indent="-229994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A736D8-EA62-43BF-8A60-BEEE1EA46968}" type="slidenum">
              <a:rPr lang="de-CH" altLang="de-DE" sz="1200"/>
              <a:pPr eaLnBrk="1" hangingPunct="1"/>
              <a:t>7</a:t>
            </a:fld>
            <a:endParaRPr lang="de-CH" altLang="de-DE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7482" indent="-287493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9972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9961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69950" indent="-229994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29939" indent="-229994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89928" indent="-229994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49917" indent="-229994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909906" indent="-229994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6A4A348-78CA-407C-B04B-0D8961DFA571}" type="slidenum">
              <a:rPr lang="de-CH" altLang="de-DE" sz="1200"/>
              <a:pPr eaLnBrk="1" hangingPunct="1"/>
              <a:t>8</a:t>
            </a:fld>
            <a:endParaRPr lang="de-CH" altLang="de-DE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5"/>
          <p:cNvSpPr>
            <a:spLocks noChangeArrowheads="1"/>
          </p:cNvSpPr>
          <p:nvPr userDrawn="1"/>
        </p:nvSpPr>
        <p:spPr bwMode="auto">
          <a:xfrm>
            <a:off x="0" y="0"/>
            <a:ext cx="9144000" cy="396000"/>
          </a:xfrm>
          <a:prstGeom prst="rect">
            <a:avLst/>
          </a:prstGeom>
          <a:gradFill>
            <a:gsLst>
              <a:gs pos="0">
                <a:srgbClr val="CAD9E8"/>
              </a:gs>
              <a:gs pos="100000">
                <a:schemeClr val="bg1"/>
              </a:gs>
            </a:gsLst>
          </a:gradFill>
          <a:ln w="9525" algn="ctr">
            <a:solidFill>
              <a:srgbClr val="01396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r>
              <a:rPr lang="de-CH" sz="1000" b="1" dirty="0">
                <a:solidFill>
                  <a:srgbClr val="01396C"/>
                </a:solidFill>
                <a:latin typeface="+mn-lt"/>
              </a:rPr>
              <a:t>KMU*</a:t>
            </a:r>
            <a:r>
              <a:rPr lang="de-CH" sz="1000" dirty="0">
                <a:solidFill>
                  <a:srgbClr val="01396C"/>
                </a:solidFill>
                <a:latin typeface="+mn-lt"/>
              </a:rPr>
              <a:t>STAR-Navigator</a:t>
            </a:r>
          </a:p>
        </p:txBody>
      </p:sp>
      <p:sp>
        <p:nvSpPr>
          <p:cNvPr id="4" name="Rectangle 47"/>
          <p:cNvSpPr>
            <a:spLocks noChangeArrowheads="1"/>
          </p:cNvSpPr>
          <p:nvPr userDrawn="1"/>
        </p:nvSpPr>
        <p:spPr bwMode="auto">
          <a:xfrm>
            <a:off x="2916238" y="0"/>
            <a:ext cx="3240087" cy="404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CH" sz="1000" b="1" i="1" dirty="0">
              <a:solidFill>
                <a:srgbClr val="01396C"/>
              </a:solidFill>
              <a:latin typeface="+mn-lt"/>
            </a:endParaRPr>
          </a:p>
        </p:txBody>
      </p:sp>
      <p:sp>
        <p:nvSpPr>
          <p:cNvPr id="5" name="Rectangle 48"/>
          <p:cNvSpPr>
            <a:spLocks noChangeArrowheads="1"/>
          </p:cNvSpPr>
          <p:nvPr userDrawn="1"/>
        </p:nvSpPr>
        <p:spPr bwMode="auto">
          <a:xfrm>
            <a:off x="0" y="6490799"/>
            <a:ext cx="9140825" cy="360000"/>
          </a:xfrm>
          <a:prstGeom prst="rect">
            <a:avLst/>
          </a:prstGeom>
          <a:gradFill>
            <a:gsLst>
              <a:gs pos="0">
                <a:srgbClr val="CAD9E8"/>
              </a:gs>
              <a:gs pos="100000">
                <a:schemeClr val="bg1"/>
              </a:gs>
            </a:gsLst>
          </a:gradFill>
          <a:ln w="9525" algn="ctr">
            <a:solidFill>
              <a:srgbClr val="01396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r>
              <a:rPr lang="de-CH" sz="1000" dirty="0">
                <a:solidFill>
                  <a:srgbClr val="01396C"/>
                </a:solidFill>
                <a:latin typeface="+mn-lt"/>
              </a:rPr>
              <a:t>© Lombriser, </a:t>
            </a:r>
            <a:r>
              <a:rPr lang="de-CH" sz="1000" dirty="0" err="1">
                <a:solidFill>
                  <a:srgbClr val="01396C"/>
                </a:solidFill>
                <a:latin typeface="+mn-lt"/>
              </a:rPr>
              <a:t>Abplanalp</a:t>
            </a:r>
            <a:r>
              <a:rPr lang="de-CH" sz="1000" dirty="0">
                <a:solidFill>
                  <a:srgbClr val="01396C"/>
                </a:solidFill>
                <a:latin typeface="+mn-lt"/>
              </a:rPr>
              <a:t>, </a:t>
            </a:r>
            <a:r>
              <a:rPr lang="de-CH" sz="1000" dirty="0" err="1">
                <a:solidFill>
                  <a:srgbClr val="01396C"/>
                </a:solidFill>
                <a:latin typeface="+mn-lt"/>
              </a:rPr>
              <a:t>Wernigk</a:t>
            </a:r>
            <a:endParaRPr lang="de-CH" sz="1000" noProof="1">
              <a:solidFill>
                <a:srgbClr val="01396C"/>
              </a:solidFill>
              <a:latin typeface="+mn-lt"/>
            </a:endParaRPr>
          </a:p>
        </p:txBody>
      </p:sp>
      <p:pic>
        <p:nvPicPr>
          <p:cNvPr id="6" name="Picture 5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5063" y="20638"/>
            <a:ext cx="360362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126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0" y="2133600"/>
            <a:ext cx="9144000" cy="1470025"/>
          </a:xfrm>
          <a:solidFill>
            <a:srgbClr val="CAD9E8"/>
          </a:solidFill>
        </p:spPr>
        <p:txBody>
          <a:bodyPr/>
          <a:lstStyle>
            <a:lvl1pPr marL="361950" indent="0" algn="l" rtl="0" eaLnBrk="1" fontAlgn="base" hangingPunct="1">
              <a:spcBef>
                <a:spcPct val="0"/>
              </a:spcBef>
              <a:spcAft>
                <a:spcPct val="0"/>
              </a:spcAft>
              <a:defRPr lang="de-CH" sz="1800" b="0" i="1" baseline="0" dirty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de-CH" dirty="0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ftr" sz="quarter" idx="10"/>
          </p:nvPr>
        </p:nvSpPr>
        <p:spPr>
          <a:xfrm>
            <a:off x="6248400" y="6490799"/>
            <a:ext cx="2895600" cy="3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de-CH" dirty="0" smtClean="0"/>
              <a:t>1-Situationsanalyse / &lt;Datum&gt;</a:t>
            </a:r>
            <a:endParaRPr lang="de-CH" dirty="0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273550" y="6490799"/>
            <a:ext cx="442913" cy="3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1909FD3D-084B-4214-A6FB-2EE970FFE4C1}" type="slidenum">
              <a:rPr lang="de-CH" smtClean="0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284961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0" y="396000"/>
            <a:ext cx="8497887" cy="360000"/>
          </a:xfrm>
          <a:noFill/>
        </p:spPr>
        <p:txBody>
          <a:bodyPr/>
          <a:lstStyle>
            <a:lvl1pPr>
              <a:defRPr b="0"/>
            </a:lvl1pPr>
          </a:lstStyle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0000" y="936000"/>
            <a:ext cx="8496944" cy="5400600"/>
          </a:xfrm>
          <a:prstGeom prst="rect">
            <a:avLst/>
          </a:prstGeom>
        </p:spPr>
        <p:txBody>
          <a:bodyPr/>
          <a:lstStyle>
            <a:lvl1pPr marL="180975" indent="-180000"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360000" indent="-180000"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540000" indent="-180000"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540000" indent="-180000"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720000" indent="-180000"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4" name="Rectangle 6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rgbClr val="01396C"/>
                </a:solidFill>
              </a:defRPr>
            </a:lvl1pPr>
          </a:lstStyle>
          <a:p>
            <a:pPr>
              <a:defRPr/>
            </a:pPr>
            <a:r>
              <a:rPr lang="de-CH" smtClean="0"/>
              <a:t>1-Situationsanalyse / &lt;Datum&gt;</a:t>
            </a:r>
            <a:endParaRPr lang="de-CH" dirty="0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rgbClr val="01396C"/>
                </a:solidFill>
              </a:defRPr>
            </a:lvl1pPr>
          </a:lstStyle>
          <a:p>
            <a:pPr>
              <a:defRPr/>
            </a:pPr>
            <a:fld id="{44A147D2-2743-4843-9970-A12B16FCA959}" type="slidenum">
              <a:rPr lang="de-CH" smtClean="0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38819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rgbClr val="01396C"/>
                </a:solidFill>
              </a:defRPr>
            </a:lvl1pPr>
          </a:lstStyle>
          <a:p>
            <a:pPr>
              <a:defRPr/>
            </a:pPr>
            <a:r>
              <a:rPr lang="de-CH" smtClean="0"/>
              <a:t>1-Situationsanalyse / &lt;Datum&gt;</a:t>
            </a:r>
            <a:endParaRPr lang="de-CH" dirty="0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 algn="ctr">
              <a:defRPr>
                <a:solidFill>
                  <a:srgbClr val="01396C"/>
                </a:solidFill>
              </a:defRPr>
            </a:lvl1pPr>
          </a:lstStyle>
          <a:p>
            <a:pPr>
              <a:defRPr/>
            </a:pPr>
            <a:fld id="{163AD201-C4ED-4054-88B3-F2EA00148F57}" type="slidenum">
              <a:rPr lang="de-CH" smtClean="0"/>
              <a:pPr>
                <a:defRPr/>
              </a:pPr>
              <a:t>‹Nr.›</a:t>
            </a:fld>
            <a:endParaRPr lang="de-CH" dirty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360000" y="396000"/>
            <a:ext cx="8497887" cy="360000"/>
          </a:xfrm>
        </p:spPr>
        <p:txBody>
          <a:bodyPr/>
          <a:lstStyle>
            <a:lvl1pPr>
              <a:defRPr b="0"/>
            </a:lvl1pPr>
          </a:lstStyle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83803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Rectangle 61"/>
          <p:cNvSpPr>
            <a:spLocks noChangeArrowheads="1"/>
          </p:cNvSpPr>
          <p:nvPr userDrawn="1"/>
        </p:nvSpPr>
        <p:spPr bwMode="auto">
          <a:xfrm>
            <a:off x="0" y="6489525"/>
            <a:ext cx="9144000" cy="360000"/>
          </a:xfrm>
          <a:prstGeom prst="rect">
            <a:avLst/>
          </a:prstGeom>
          <a:gradFill>
            <a:gsLst>
              <a:gs pos="0">
                <a:srgbClr val="CAD9E8"/>
              </a:gs>
              <a:gs pos="100000">
                <a:schemeClr val="bg1"/>
              </a:gs>
            </a:gsLst>
          </a:gradFill>
          <a:ln w="9525" algn="ctr">
            <a:solidFill>
              <a:srgbClr val="01396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r>
              <a:rPr lang="de-CH" sz="1000" dirty="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© Lombriser, </a:t>
            </a:r>
            <a:r>
              <a:rPr lang="de-CH" sz="1000" dirty="0" err="1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Abplanalp</a:t>
            </a:r>
            <a:r>
              <a:rPr lang="de-CH" sz="1000" dirty="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de-CH" sz="1000" dirty="0" err="1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Wernigk</a:t>
            </a:r>
            <a:endParaRPr lang="de-CH" sz="1000" noProof="1">
              <a:solidFill>
                <a:srgbClr val="01396C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87" name="Rectangle 63"/>
          <p:cNvSpPr>
            <a:spLocks noChangeArrowheads="1"/>
          </p:cNvSpPr>
          <p:nvPr userDrawn="1"/>
        </p:nvSpPr>
        <p:spPr bwMode="auto">
          <a:xfrm>
            <a:off x="0" y="0"/>
            <a:ext cx="9144000" cy="396000"/>
          </a:xfrm>
          <a:prstGeom prst="rect">
            <a:avLst/>
          </a:prstGeom>
          <a:gradFill>
            <a:gsLst>
              <a:gs pos="0">
                <a:srgbClr val="CAD9E8"/>
              </a:gs>
              <a:gs pos="100000">
                <a:schemeClr val="bg1"/>
              </a:gs>
            </a:gsLst>
            <a:lin ang="0" scaled="1"/>
          </a:gradFill>
          <a:ln w="9525" algn="ctr">
            <a:solidFill>
              <a:srgbClr val="01396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r>
              <a:rPr lang="de-CH" sz="1000" b="1" dirty="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KMU*</a:t>
            </a:r>
            <a:r>
              <a:rPr lang="de-CH" sz="1000" dirty="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STAR-Navigator</a:t>
            </a:r>
          </a:p>
        </p:txBody>
      </p:sp>
      <p:sp>
        <p:nvSpPr>
          <p:cNvPr id="1086" name="Rectangle 62"/>
          <p:cNvSpPr>
            <a:spLocks noChangeArrowheads="1"/>
          </p:cNvSpPr>
          <p:nvPr userDrawn="1"/>
        </p:nvSpPr>
        <p:spPr bwMode="auto">
          <a:xfrm>
            <a:off x="0" y="395139"/>
            <a:ext cx="9144000" cy="360000"/>
          </a:xfrm>
          <a:prstGeom prst="rect">
            <a:avLst/>
          </a:prstGeom>
          <a:solidFill>
            <a:srgbClr val="01396C"/>
          </a:solidFill>
          <a:ln w="9525" algn="ctr">
            <a:solidFill>
              <a:srgbClr val="01396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r>
              <a:rPr lang="de-CH" b="1" dirty="0">
                <a:solidFill>
                  <a:srgbClr val="000099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de-CH" b="1" dirty="0" smtClean="0">
                <a:solidFill>
                  <a:srgbClr val="000099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    </a:t>
            </a:r>
            <a:endParaRPr lang="de-CH" b="1" dirty="0">
              <a:solidFill>
                <a:srgbClr val="000099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88" name="Rectangle 6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89525"/>
            <a:ext cx="2895600" cy="3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de-CH" dirty="0" smtClean="0"/>
              <a:t>1-Situationsanalyse / &lt;Datum&gt;</a:t>
            </a:r>
            <a:endParaRPr lang="de-CH" dirty="0"/>
          </a:p>
        </p:txBody>
      </p:sp>
      <p:sp>
        <p:nvSpPr>
          <p:cNvPr id="1089" name="Rectangle 6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73550" y="6489525"/>
            <a:ext cx="442913" cy="360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Aft>
                <a:spcPts val="0"/>
              </a:spcAft>
              <a:defRPr sz="100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D6B2A1E9-363E-4CED-8C9F-E54110538120}" type="slidenum">
              <a:rPr lang="de-CH" smtClean="0"/>
              <a:pPr>
                <a:defRPr/>
              </a:pPr>
              <a:t>‹Nr.›</a:t>
            </a:fld>
            <a:endParaRPr lang="de-CH" dirty="0"/>
          </a:p>
        </p:txBody>
      </p:sp>
      <p:sp>
        <p:nvSpPr>
          <p:cNvPr id="1091" name="Rectangle 67"/>
          <p:cNvSpPr>
            <a:spLocks noChangeArrowheads="1"/>
          </p:cNvSpPr>
          <p:nvPr userDrawn="1"/>
        </p:nvSpPr>
        <p:spPr bwMode="auto">
          <a:xfrm>
            <a:off x="2916238" y="0"/>
            <a:ext cx="3240087" cy="404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de-CH" sz="1000" b="1" i="1" dirty="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&lt;Firmenname&gt;</a:t>
            </a:r>
          </a:p>
        </p:txBody>
      </p:sp>
      <p:pic>
        <p:nvPicPr>
          <p:cNvPr id="4107" name="Picture 70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5063" y="20638"/>
            <a:ext cx="360362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Rectangle 68"/>
          <p:cNvSpPr>
            <a:spLocks noGrp="1" noChangeArrowheads="1"/>
          </p:cNvSpPr>
          <p:nvPr>
            <p:ph type="title"/>
          </p:nvPr>
        </p:nvSpPr>
        <p:spPr bwMode="auto">
          <a:xfrm>
            <a:off x="360000" y="395139"/>
            <a:ext cx="8497887" cy="36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dirty="0" smtClean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621233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b="0">
          <a:solidFill>
            <a:schemeClr val="bg1"/>
          </a:solidFill>
          <a:latin typeface="Segoe UI Semibold" panose="020B07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9pPr>
    </p:titleStyle>
    <p:bodyStyle>
      <a:lvl1pPr marL="714375" indent="-342900" algn="l" rtl="0" eaLnBrk="0" fontAlgn="base" hangingPunct="0">
        <a:spcBef>
          <a:spcPct val="20000"/>
        </a:spcBef>
        <a:spcAft>
          <a:spcPct val="0"/>
        </a:spcAft>
        <a:buSzPct val="110000"/>
        <a:buFont typeface="Wingdings" pitchFamily="2" charset="2"/>
        <a:buChar char="w"/>
        <a:defRPr sz="1400" b="1">
          <a:solidFill>
            <a:srgbClr val="FF0000"/>
          </a:solidFill>
          <a:latin typeface="+mn-lt"/>
          <a:ea typeface="+mn-ea"/>
          <a:cs typeface="+mn-cs"/>
        </a:defRPr>
      </a:lvl1pPr>
      <a:lvl2pPr marL="1179513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200" b="1">
          <a:solidFill>
            <a:srgbClr val="FF0000"/>
          </a:solidFill>
          <a:latin typeface="+mn-lt"/>
        </a:defRPr>
      </a:lvl2pPr>
      <a:lvl3pPr marL="15875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rgbClr val="FF0000"/>
          </a:solidFill>
          <a:latin typeface="+mn-lt"/>
        </a:defRPr>
      </a:lvl3pPr>
      <a:lvl4pPr marL="1995488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rgbClr val="FF0000"/>
          </a:solidFill>
          <a:latin typeface="+mn-lt"/>
        </a:defRPr>
      </a:lvl4pPr>
      <a:lvl5pPr marL="2403475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rgbClr val="FF0000"/>
          </a:solidFill>
          <a:latin typeface="+mn-lt"/>
        </a:defRPr>
      </a:lvl5pPr>
      <a:lvl6pPr marL="2860675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FF0000"/>
          </a:solidFill>
          <a:latin typeface="+mn-lt"/>
        </a:defRPr>
      </a:lvl6pPr>
      <a:lvl7pPr marL="3317875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FF0000"/>
          </a:solidFill>
          <a:latin typeface="+mn-lt"/>
        </a:defRPr>
      </a:lvl7pPr>
      <a:lvl8pPr marL="3775075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FF0000"/>
          </a:solidFill>
          <a:latin typeface="+mn-lt"/>
        </a:defRPr>
      </a:lvl8pPr>
      <a:lvl9pPr marL="4232275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FF0000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Excel_Worksheet2.xlsx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CH" altLang="de-DE" sz="2000" dirty="0" smtClean="0"/>
              <a:t>Strategie &lt;</a:t>
            </a:r>
            <a:r>
              <a:rPr lang="de-CH" altLang="de-DE" sz="2000" i="1" dirty="0" smtClean="0"/>
              <a:t>Firmenname</a:t>
            </a:r>
            <a:r>
              <a:rPr lang="de-CH" altLang="de-DE" sz="2000" dirty="0" smtClean="0"/>
              <a:t>&gt;</a:t>
            </a:r>
            <a:br>
              <a:rPr lang="de-CH" altLang="de-DE" sz="2000" dirty="0" smtClean="0"/>
            </a:br>
            <a:r>
              <a:rPr lang="de-CH" altLang="de-DE" sz="2000" dirty="0" smtClean="0"/>
              <a:t/>
            </a:r>
            <a:br>
              <a:rPr lang="de-CH" altLang="de-DE" sz="2000" dirty="0" smtClean="0"/>
            </a:br>
            <a:r>
              <a:rPr lang="de-CH" altLang="de-DE" sz="2000" dirty="0" smtClean="0"/>
              <a:t>Schritt 5: Massnahmen</a:t>
            </a:r>
          </a:p>
        </p:txBody>
      </p:sp>
      <p:sp>
        <p:nvSpPr>
          <p:cNvPr id="3074" name="Rectangle 79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smtClean="0">
                <a:solidFill>
                  <a:srgbClr val="000099"/>
                </a:solidFill>
              </a:rPr>
              <a:t>5-Massnahmen / &lt;Datum&gt;</a:t>
            </a:r>
          </a:p>
        </p:txBody>
      </p:sp>
      <p:sp>
        <p:nvSpPr>
          <p:cNvPr id="3075" name="Rectangle 80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8AE10F-BC1A-44C4-9B64-EC76E78ECC51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1</a:t>
            </a:fld>
            <a:endParaRPr lang="de-CH" altLang="de-DE" sz="1000" smtClean="0">
              <a:solidFill>
                <a:srgbClr val="000099"/>
              </a:solidFill>
            </a:endParaRPr>
          </a:p>
        </p:txBody>
      </p:sp>
      <p:pic>
        <p:nvPicPr>
          <p:cNvPr id="3076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100" y="3763963"/>
            <a:ext cx="2520950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AutoShape 16"/>
          <p:cNvSpPr>
            <a:spLocks/>
          </p:cNvSpPr>
          <p:nvPr/>
        </p:nvSpPr>
        <p:spPr bwMode="auto">
          <a:xfrm>
            <a:off x="6369050" y="692150"/>
            <a:ext cx="2771775" cy="576609"/>
          </a:xfrm>
          <a:prstGeom prst="borderCallout2">
            <a:avLst>
              <a:gd name="adj1" fmla="val 19833"/>
              <a:gd name="adj2" fmla="val -2750"/>
              <a:gd name="adj3" fmla="val 19833"/>
              <a:gd name="adj4" fmla="val -18787"/>
              <a:gd name="adj5" fmla="val -82921"/>
              <a:gd name="adj6" fmla="val -45588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anchor="ctr" anchorCtr="0"/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Fügen Sie den Firmennamen in den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Masterfolien ein:</a:t>
            </a:r>
            <a:b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</a:b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Ansicht 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&gt;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Folienmaster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3" name="AutoShape 17"/>
          <p:cNvSpPr>
            <a:spLocks/>
          </p:cNvSpPr>
          <p:nvPr/>
        </p:nvSpPr>
        <p:spPr bwMode="auto">
          <a:xfrm>
            <a:off x="142875" y="5300663"/>
            <a:ext cx="3708400" cy="432594"/>
          </a:xfrm>
          <a:prstGeom prst="borderCallout2">
            <a:avLst>
              <a:gd name="adj1" fmla="val 19833"/>
              <a:gd name="adj2" fmla="val 102056"/>
              <a:gd name="adj3" fmla="val 19833"/>
              <a:gd name="adj4" fmla="val 148671"/>
              <a:gd name="adj5" fmla="val 301432"/>
              <a:gd name="adj6" fmla="val 228549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/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Tragen Sie jeweils das Datum der letzten Änderung ein:</a:t>
            </a:r>
            <a:b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</a:b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Einfügen &gt; Kopf- und Fusszeile &gt; bei Fusszeile: Datum</a:t>
            </a:r>
            <a:endParaRPr lang="de-CH" altLang="de-DE" sz="1000" dirty="0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4" name="Rectangle 18"/>
          <p:cNvSpPr>
            <a:spLocks noChangeArrowheads="1"/>
          </p:cNvSpPr>
          <p:nvPr/>
        </p:nvSpPr>
        <p:spPr bwMode="auto">
          <a:xfrm>
            <a:off x="0" y="646780"/>
            <a:ext cx="4427984" cy="811367"/>
          </a:xfrm>
          <a:prstGeom prst="rect">
            <a:avLst/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wrap="square"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Clr>
                <a:srgbClr val="FFFF00"/>
              </a:buClr>
              <a:buSzPct val="150000"/>
              <a:buFont typeface="Wingdings" pitchFamily="2" charset="2"/>
              <a:buNone/>
            </a:pPr>
            <a:r>
              <a:rPr lang="de-CH" altLang="de-DE" sz="1200" b="1" dirty="0">
                <a:solidFill>
                  <a:schemeClr val="bg1"/>
                </a:solidFill>
                <a:latin typeface="+mn-lt"/>
              </a:rPr>
              <a:t>Bitte beachten Sie:</a:t>
            </a:r>
          </a:p>
          <a:p>
            <a:pPr marL="216000" indent="-216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2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Hellblaue </a:t>
            </a:r>
            <a:r>
              <a:rPr lang="de-CH" altLang="de-DE" sz="1200" dirty="0">
                <a:solidFill>
                  <a:schemeClr val="bg1"/>
                </a:solidFill>
                <a:latin typeface="Segoe UI Semibold" panose="020B0702040204020203" pitchFamily="34" charset="0"/>
              </a:rPr>
              <a:t>Felder enthalten vorgegebene </a:t>
            </a:r>
            <a:r>
              <a:rPr lang="de-CH" altLang="de-DE" sz="12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Beschriftungen.</a:t>
            </a:r>
            <a:endParaRPr lang="de-CH" altLang="de-DE" sz="1200" dirty="0">
              <a:solidFill>
                <a:schemeClr val="bg1"/>
              </a:solidFill>
              <a:latin typeface="Segoe UI Semibold" panose="020B0702040204020203" pitchFamily="34" charset="0"/>
            </a:endParaRPr>
          </a:p>
          <a:p>
            <a:pPr marL="216000" indent="-216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2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Hellgelbe </a:t>
            </a:r>
            <a:r>
              <a:rPr lang="de-CH" altLang="de-DE" sz="1200" dirty="0">
                <a:solidFill>
                  <a:schemeClr val="bg1"/>
                </a:solidFill>
                <a:latin typeface="Segoe UI Semibold" panose="020B0702040204020203" pitchFamily="34" charset="0"/>
              </a:rPr>
              <a:t>Felder sind Eingabefelder. </a:t>
            </a:r>
          </a:p>
          <a:p>
            <a:pPr marL="216000" indent="-216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2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Löschen </a:t>
            </a:r>
            <a:r>
              <a:rPr lang="de-CH" altLang="de-DE" sz="1200" dirty="0">
                <a:solidFill>
                  <a:schemeClr val="bg1"/>
                </a:solidFill>
                <a:latin typeface="Segoe UI Semibold" panose="020B0702040204020203" pitchFamily="34" charset="0"/>
              </a:rPr>
              <a:t>Sie nicht mehr benötigte Arbeitshinweise.</a:t>
            </a:r>
            <a:endParaRPr lang="de-CH" altLang="de-DE" sz="12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smtClean="0">
                <a:solidFill>
                  <a:srgbClr val="000099"/>
                </a:solidFill>
              </a:rPr>
              <a:t>5-Massnahmen / &lt;Datum&gt;</a:t>
            </a:r>
          </a:p>
        </p:txBody>
      </p:sp>
      <p:sp>
        <p:nvSpPr>
          <p:cNvPr id="4099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20E982F-69C6-4B31-9FAE-A3BD58B9B54C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2</a:t>
            </a:fld>
            <a:endParaRPr lang="de-CH" altLang="de-DE" sz="1000" smtClean="0">
              <a:solidFill>
                <a:srgbClr val="000099"/>
              </a:solidFill>
            </a:endParaRP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sz="1800" smtClean="0"/>
              <a:t>5  Massnahmen</a:t>
            </a:r>
            <a:endParaRPr lang="de-CH" altLang="de-DE" sz="1800" noProof="1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936000"/>
            <a:ext cx="9144000" cy="2060025"/>
          </a:xfrm>
          <a:prstGeom prst="rect">
            <a:avLst/>
          </a:prstGeom>
          <a:solidFill>
            <a:srgbClr val="CAD9E8"/>
          </a:solidFill>
          <a:extLst/>
        </p:spPr>
        <p:txBody>
          <a:bodyPr lIns="360000" tIns="360000" rIns="0" bIns="360000" anchor="ctr" anchorCtr="0">
            <a:spAutoFit/>
          </a:bodyPr>
          <a:lstStyle>
            <a:lvl1pPr marL="714375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110000"/>
              <a:buFont typeface="Wingdings" pitchFamily="2" charset="2"/>
              <a:buChar char="w"/>
              <a:defRPr sz="1400" b="1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  <a:lvl2pPr marL="1179513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200" b="1">
                <a:solidFill>
                  <a:srgbClr val="FF0000"/>
                </a:solidFill>
                <a:latin typeface="+mn-lt"/>
              </a:defRPr>
            </a:lvl2pPr>
            <a:lvl3pPr marL="1587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+mn-lt"/>
              </a:defRPr>
            </a:lvl3pPr>
            <a:lvl4pPr marL="19954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rgbClr val="FF0000"/>
                </a:solidFill>
                <a:latin typeface="+mn-lt"/>
              </a:defRPr>
            </a:lvl4pPr>
            <a:lvl5pPr marL="24034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FF0000"/>
                </a:solidFill>
                <a:latin typeface="+mn-lt"/>
              </a:defRPr>
            </a:lvl5pPr>
            <a:lvl6pPr marL="2860675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FF0000"/>
                </a:solidFill>
                <a:latin typeface="+mn-lt"/>
              </a:defRPr>
            </a:lvl6pPr>
            <a:lvl7pPr marL="3317875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FF0000"/>
                </a:solidFill>
                <a:latin typeface="+mn-lt"/>
              </a:defRPr>
            </a:lvl7pPr>
            <a:lvl8pPr marL="3775075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FF0000"/>
                </a:solidFill>
                <a:latin typeface="+mn-lt"/>
              </a:defRPr>
            </a:lvl8pPr>
            <a:lvl9pPr marL="4232275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FF0000"/>
                </a:solidFill>
                <a:latin typeface="+mn-lt"/>
              </a:defRPr>
            </a:lvl9pPr>
          </a:lstStyle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dirty="0">
                <a:solidFill>
                  <a:srgbClr val="01396C"/>
                </a:solidFill>
                <a:latin typeface="+mj-lt"/>
              </a:rPr>
              <a:t>5.1 	Bekenntnis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dirty="0">
                <a:solidFill>
                  <a:srgbClr val="01396C"/>
                </a:solidFill>
                <a:latin typeface="+mj-lt"/>
              </a:rPr>
              <a:t>5.2	Projektorganisation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dirty="0">
                <a:solidFill>
                  <a:srgbClr val="01396C"/>
                </a:solidFill>
                <a:latin typeface="+mj-lt"/>
              </a:rPr>
              <a:t>5.3	Masterplan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dirty="0">
                <a:solidFill>
                  <a:srgbClr val="01396C"/>
                </a:solidFill>
                <a:latin typeface="+mj-lt"/>
              </a:rPr>
              <a:t>5.4	Massnahmenprogramm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dirty="0">
                <a:solidFill>
                  <a:srgbClr val="01396C"/>
                </a:solidFill>
                <a:latin typeface="+mj-lt"/>
              </a:rPr>
              <a:t>5.5	Projektbudget</a:t>
            </a:r>
            <a:endParaRPr lang="de-CH" altLang="de-DE" sz="1600" noProof="1">
              <a:solidFill>
                <a:srgbClr val="01396C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smtClean="0">
                <a:solidFill>
                  <a:srgbClr val="000099"/>
                </a:solidFill>
              </a:rPr>
              <a:t>5-Massnahmen / &lt;Datum&gt;</a:t>
            </a:r>
          </a:p>
        </p:txBody>
      </p:sp>
      <p:sp>
        <p:nvSpPr>
          <p:cNvPr id="5123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C49136-3185-4097-9226-503319F26080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3</a:t>
            </a:fld>
            <a:endParaRPr lang="de-CH" altLang="de-DE" sz="1000" smtClean="0">
              <a:solidFill>
                <a:srgbClr val="000099"/>
              </a:solidFill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sz="1800" smtClean="0"/>
              <a:t>5.1  Bekenntnis</a:t>
            </a:r>
            <a:endParaRPr lang="de-CH" altLang="de-DE" sz="1800" noProof="1" smtClean="0"/>
          </a:p>
        </p:txBody>
      </p:sp>
      <p:graphicFrame>
        <p:nvGraphicFramePr>
          <p:cNvPr id="212098" name="Group 13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56847122"/>
              </p:ext>
            </p:extLst>
          </p:nvPr>
        </p:nvGraphicFramePr>
        <p:xfrm>
          <a:off x="360000" y="3717176"/>
          <a:ext cx="8640000" cy="1296000"/>
        </p:xfrm>
        <a:graphic>
          <a:graphicData uri="http://schemas.openxmlformats.org/drawingml/2006/table">
            <a:tbl>
              <a:tblPr/>
              <a:tblGrid>
                <a:gridCol w="4283187"/>
                <a:gridCol w="4356813"/>
              </a:tblGrid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Die Geschäftsleitung</a:t>
                      </a:r>
                    </a:p>
                  </a:txBody>
                  <a:tcPr marL="90000" marR="90000" marT="36000" marB="36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Der Verwaltungsrat</a:t>
                      </a:r>
                    </a:p>
                  </a:txBody>
                  <a:tcPr marL="90000" marR="90000" marT="36000" marB="36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0" marB="36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0" marB="36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0" marB="36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0" marB="36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0" marB="36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0" marB="36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 smtClean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de-CH" altLang="de-DE" dirty="0">
              <a:solidFill>
                <a:srgbClr val="01396C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60000" y="936000"/>
            <a:ext cx="8640000" cy="2565008"/>
          </a:xfrm>
          <a:prstGeom prst="rect">
            <a:avLst/>
          </a:prstGeom>
          <a:solidFill>
            <a:srgbClr val="FFFFB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266700" indent="-24765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16000" indent="-216000" eaLnBrk="1" hangingPunct="1">
              <a:spcBef>
                <a:spcPts val="0"/>
              </a:spcBef>
              <a:buSzPct val="110000"/>
              <a:buFont typeface="Wingdings" pitchFamily="2" charset="2"/>
              <a:buChar char="w"/>
            </a:pPr>
            <a:r>
              <a:rPr lang="de-CH" altLang="de-DE" sz="1200">
                <a:latin typeface="+mn-lt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smtClean="0">
                <a:solidFill>
                  <a:srgbClr val="000099"/>
                </a:solidFill>
              </a:rPr>
              <a:t>5-Massnahmen / &lt;Datum&gt;</a:t>
            </a:r>
          </a:p>
        </p:txBody>
      </p:sp>
      <p:sp>
        <p:nvSpPr>
          <p:cNvPr id="6147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EC22EE7-D24E-4A25-ABD9-623CDE36EBF1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4</a:t>
            </a:fld>
            <a:endParaRPr lang="de-CH" altLang="de-DE" sz="1000" smtClean="0">
              <a:solidFill>
                <a:srgbClr val="000099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sz="1800" smtClean="0"/>
              <a:t>5.2  Projektorganisation</a:t>
            </a:r>
            <a:endParaRPr lang="de-CH" altLang="de-DE" sz="1800" noProof="1" smtClean="0"/>
          </a:p>
        </p:txBody>
      </p:sp>
      <p:graphicFrame>
        <p:nvGraphicFramePr>
          <p:cNvPr id="228644" name="Group 131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3535692"/>
              </p:ext>
            </p:extLst>
          </p:nvPr>
        </p:nvGraphicFramePr>
        <p:xfrm>
          <a:off x="360000" y="936000"/>
          <a:ext cx="8640763" cy="3313440"/>
        </p:xfrm>
        <a:graphic>
          <a:graphicData uri="http://schemas.openxmlformats.org/drawingml/2006/table">
            <a:tbl>
              <a:tblPr/>
              <a:tblGrid>
                <a:gridCol w="647700"/>
                <a:gridCol w="1692092"/>
                <a:gridCol w="1872208"/>
                <a:gridCol w="791800"/>
                <a:gridCol w="1080408"/>
                <a:gridCol w="827767"/>
                <a:gridCol w="431800"/>
                <a:gridCol w="1296988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5.2.1</a:t>
                      </a:r>
                    </a:p>
                  </a:txBody>
                  <a:tcPr marL="90000" marR="90000" marT="36000" marB="36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Projektbezeichnung</a:t>
                      </a:r>
                    </a:p>
                  </a:txBody>
                  <a:tcPr marL="90000" marR="90000" marT="36000" marB="36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SGE</a:t>
                      </a:r>
                    </a:p>
                  </a:txBody>
                  <a:tcPr marL="90000" marR="0" marT="36000" marB="36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0" marT="36000" marB="36000" anchor="ctr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Visum von/am</a:t>
                      </a:r>
                    </a:p>
                  </a:txBody>
                  <a:tcPr marL="90000" marR="18000" marT="36000" marB="36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5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Projektsteuerung (PS)</a:t>
                      </a:r>
                    </a:p>
                  </a:txBody>
                  <a:tcPr marL="90000" marR="90000" marT="36000" marB="3600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Sitzungsrhythmus</a:t>
                      </a:r>
                    </a:p>
                  </a:txBody>
                  <a:tcPr marL="90000" marR="90000" marT="36000" marB="3600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Projektleitung (PL)</a:t>
                      </a:r>
                    </a:p>
                  </a:txBody>
                  <a:tcPr marL="90000" marR="90000" marT="36000" marB="3600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Sitzungsrhythmus</a:t>
                      </a:r>
                    </a:p>
                  </a:txBody>
                  <a:tcPr marL="90000" marR="90000" marT="36000" marB="3600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0">
                <a:tc rowSpan="9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Projektteam (PT)</a:t>
                      </a:r>
                    </a:p>
                  </a:txBody>
                  <a:tcPr marL="90000" marR="90000" marT="36000" marB="3600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rowSpan="9"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Funktion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Wer</a:t>
                      </a:r>
                    </a:p>
                  </a:txBody>
                  <a:tcPr marL="90000" marR="90000" marT="36000" marB="3600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Unterstellung</a:t>
                      </a:r>
                    </a:p>
                  </a:txBody>
                  <a:tcPr marL="90000" marR="90000" marT="36000" marB="3600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0">
                <a:tc gridSpan="2"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36000" marB="3600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36000" marB="3600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0">
                <a:tc gridSpan="2"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36000" marB="3600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36000" marB="3600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0">
                <a:tc gridSpan="2"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36000" marB="3600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36000" marB="3600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0">
                <a:tc gridSpan="2"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36000" marB="3600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36000" marB="3600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0">
                <a:tc gridSpan="2"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36000" marB="3600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36000" marB="3600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0">
                <a:tc gridSpan="2"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36000" marB="3600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36000" marB="3600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0">
                <a:tc gridSpan="2"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36000" marB="3600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36000" marB="3600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0">
                <a:tc gridSpan="2"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36000" marB="3600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36000" marB="3600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Controlling</a:t>
                      </a:r>
                    </a:p>
                  </a:txBody>
                  <a:tcPr marL="90000" marR="90000" marT="36000" marB="3600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216" name="AutoShape 595"/>
          <p:cNvSpPr>
            <a:spLocks/>
          </p:cNvSpPr>
          <p:nvPr/>
        </p:nvSpPr>
        <p:spPr bwMode="auto">
          <a:xfrm>
            <a:off x="5148263" y="260648"/>
            <a:ext cx="3995737" cy="380480"/>
          </a:xfrm>
          <a:prstGeom prst="borderCallout2">
            <a:avLst>
              <a:gd name="adj1" fmla="val 24000"/>
              <a:gd name="adj2" fmla="val -1907"/>
              <a:gd name="adj3" fmla="val 24000"/>
              <a:gd name="adj4" fmla="val -65671"/>
              <a:gd name="adj5" fmla="val 221667"/>
              <a:gd name="adj6" fmla="val -107310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Füllen Sie bei Bedarf 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je ein separates Formular pro SGE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aus.</a:t>
            </a:r>
            <a:endParaRPr lang="de-CH" altLang="de-DE" sz="1000" dirty="0">
              <a:solidFill>
                <a:schemeClr val="bg1"/>
              </a:solidFill>
              <a:latin typeface="Segoe UI Semibold" panose="020B0702040204020203" pitchFamily="34" charset="0"/>
            </a:endParaRPr>
          </a:p>
          <a:p>
            <a:pPr marL="180000" indent="-180000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Passen Sie die Nummerierung an.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 smtClean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de-CH" altLang="de-DE" dirty="0">
              <a:solidFill>
                <a:srgbClr val="01396C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smtClean="0">
                <a:solidFill>
                  <a:srgbClr val="000099"/>
                </a:solidFill>
              </a:rPr>
              <a:t>5-Massnahmen / &lt;Datum&gt;</a:t>
            </a:r>
          </a:p>
        </p:txBody>
      </p:sp>
      <p:sp>
        <p:nvSpPr>
          <p:cNvPr id="7171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6A41535-FFFA-4659-ABD5-66E3F5E39416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5</a:t>
            </a:fld>
            <a:endParaRPr lang="de-CH" altLang="de-DE" sz="1000" smtClean="0">
              <a:solidFill>
                <a:srgbClr val="000099"/>
              </a:solidFill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sz="1800" smtClean="0"/>
              <a:t>5.3  Masterplan</a:t>
            </a:r>
            <a:endParaRPr lang="de-CH" altLang="de-DE" sz="1800" noProof="1" smtClean="0"/>
          </a:p>
        </p:txBody>
      </p:sp>
      <p:sp>
        <p:nvSpPr>
          <p:cNvPr id="15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 smtClean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de-CH" altLang="de-DE" dirty="0">
              <a:solidFill>
                <a:srgbClr val="01396C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360000" y="5138901"/>
            <a:ext cx="8640000" cy="226591"/>
            <a:chOff x="-612576" y="4452501"/>
            <a:chExt cx="8640000" cy="226591"/>
          </a:xfrm>
        </p:grpSpPr>
        <p:sp>
          <p:nvSpPr>
            <p:cNvPr id="14" name="Text Box 197"/>
            <p:cNvSpPr txBox="1">
              <a:spLocks noChangeArrowheads="1"/>
            </p:cNvSpPr>
            <p:nvPr/>
          </p:nvSpPr>
          <p:spPr bwMode="auto">
            <a:xfrm>
              <a:off x="-612576" y="4452501"/>
              <a:ext cx="8640000" cy="226591"/>
            </a:xfrm>
            <a:prstGeom prst="rect">
              <a:avLst/>
            </a:prstGeom>
            <a:solidFill>
              <a:srgbClr val="CAD9E8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36000" rIns="90000" bIns="3600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de-CH" altLang="de-DE" sz="1000" dirty="0" smtClean="0">
                  <a:latin typeface="+mn-lt"/>
                </a:rPr>
                <a:t>       </a:t>
              </a:r>
              <a:r>
                <a:rPr lang="de-CH" altLang="de-DE" sz="1000" dirty="0">
                  <a:latin typeface="+mn-lt"/>
                </a:rPr>
                <a:t>= Tätigkeit           = Meilenstein           = Entscheid </a:t>
              </a:r>
            </a:p>
          </p:txBody>
        </p:sp>
        <p:sp>
          <p:nvSpPr>
            <p:cNvPr id="16" name="Rectangle 22"/>
            <p:cNvSpPr>
              <a:spLocks noChangeArrowheads="1"/>
            </p:cNvSpPr>
            <p:nvPr/>
          </p:nvSpPr>
          <p:spPr bwMode="auto">
            <a:xfrm>
              <a:off x="-468883" y="4493564"/>
              <a:ext cx="144000" cy="14446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7" name="Rectangle 23"/>
            <p:cNvSpPr>
              <a:spLocks noChangeArrowheads="1"/>
            </p:cNvSpPr>
            <p:nvPr/>
          </p:nvSpPr>
          <p:spPr bwMode="auto">
            <a:xfrm>
              <a:off x="503080" y="4493564"/>
              <a:ext cx="142875" cy="144463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8" name="Rectangle 24"/>
            <p:cNvSpPr>
              <a:spLocks noChangeArrowheads="1"/>
            </p:cNvSpPr>
            <p:nvPr/>
          </p:nvSpPr>
          <p:spPr bwMode="auto">
            <a:xfrm>
              <a:off x="1655208" y="4493564"/>
              <a:ext cx="142875" cy="144463"/>
            </a:xfrm>
            <a:prstGeom prst="rect">
              <a:avLst/>
            </a:prstGeom>
            <a:solidFill>
              <a:srgbClr val="0139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</p:grp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8669208"/>
              </p:ext>
            </p:extLst>
          </p:nvPr>
        </p:nvGraphicFramePr>
        <p:xfrm>
          <a:off x="360000" y="936000"/>
          <a:ext cx="8640000" cy="3534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9" name="Arbeitsblatt" r:id="rId5" imgW="10734770" imgH="4391120" progId="Excel.Sheet.12">
                  <p:embed/>
                </p:oleObj>
              </mc:Choice>
              <mc:Fallback>
                <p:oleObj name="Arbeitsblatt" r:id="rId5" imgW="10734770" imgH="43911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0000" y="936000"/>
                        <a:ext cx="8640000" cy="35347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smtClean="0">
                <a:solidFill>
                  <a:srgbClr val="000099"/>
                </a:solidFill>
              </a:rPr>
              <a:t>5-Massnahmen / &lt;Datum&gt;</a:t>
            </a:r>
          </a:p>
        </p:txBody>
      </p:sp>
      <p:sp>
        <p:nvSpPr>
          <p:cNvPr id="8195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7FC8B13-EEAD-460B-BCA8-127DA92E33FC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6</a:t>
            </a:fld>
            <a:endParaRPr lang="de-CH" altLang="de-DE" sz="1000" smtClean="0">
              <a:solidFill>
                <a:srgbClr val="000099"/>
              </a:solidFill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sz="1800" smtClean="0"/>
              <a:t>5.4  Massnahmenprogramm</a:t>
            </a:r>
            <a:endParaRPr lang="de-CH" altLang="de-DE" sz="1800" noProof="1" smtClean="0"/>
          </a:p>
        </p:txBody>
      </p:sp>
      <p:sp>
        <p:nvSpPr>
          <p:cNvPr id="8197" name="Line 254"/>
          <p:cNvSpPr>
            <a:spLocks noChangeShapeType="1"/>
          </p:cNvSpPr>
          <p:nvPr/>
        </p:nvSpPr>
        <p:spPr bwMode="auto">
          <a:xfrm>
            <a:off x="3876675" y="931863"/>
            <a:ext cx="0" cy="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de-CH"/>
          </a:p>
        </p:txBody>
      </p:sp>
      <p:graphicFrame>
        <p:nvGraphicFramePr>
          <p:cNvPr id="229649" name="Group 33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269465"/>
              </p:ext>
            </p:extLst>
          </p:nvPr>
        </p:nvGraphicFramePr>
        <p:xfrm>
          <a:off x="360000" y="936000"/>
          <a:ext cx="8640763" cy="3568460"/>
        </p:xfrm>
        <a:graphic>
          <a:graphicData uri="http://schemas.openxmlformats.org/drawingml/2006/table">
            <a:tbl>
              <a:tblPr/>
              <a:tblGrid>
                <a:gridCol w="369888"/>
                <a:gridCol w="179387"/>
                <a:gridCol w="890588"/>
                <a:gridCol w="792162"/>
                <a:gridCol w="863997"/>
                <a:gridCol w="1368028"/>
                <a:gridCol w="555096"/>
                <a:gridCol w="165108"/>
                <a:gridCol w="945084"/>
                <a:gridCol w="715962"/>
                <a:gridCol w="671513"/>
                <a:gridCol w="1123950"/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5.4.1</a:t>
                      </a: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Projektbezeichnung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SGE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18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Kontrolldatum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Erstellungsdatum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5" marB="36005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Visum von/am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Massnahme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verantwortlich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Termin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Priorität*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Status°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Bemerkungen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5" marB="360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 smtClean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de-CH" altLang="de-DE" dirty="0">
              <a:solidFill>
                <a:srgbClr val="01396C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Text Box 197"/>
          <p:cNvSpPr txBox="1">
            <a:spLocks noChangeArrowheads="1"/>
          </p:cNvSpPr>
          <p:nvPr/>
        </p:nvSpPr>
        <p:spPr bwMode="auto">
          <a:xfrm>
            <a:off x="360000" y="4985757"/>
            <a:ext cx="8640000" cy="380480"/>
          </a:xfrm>
          <a:prstGeom prst="rect">
            <a:avLst/>
          </a:prstGeom>
          <a:solidFill>
            <a:srgbClr val="CAD9E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36000" rIns="90000" bIns="3600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eaLnBrk="1" hangingPunct="1">
              <a:tabLst>
                <a:tab pos="180975" algn="l"/>
              </a:tabLst>
            </a:pP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*)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	</a:t>
            </a:r>
            <a:r>
              <a:rPr lang="de-CH" sz="1000" b="1" dirty="0" smtClean="0">
                <a:latin typeface="+mn-lt"/>
                <a:ea typeface="Times New Roman" pitchFamily="18" charset="0"/>
                <a:cs typeface="Arial" charset="0"/>
              </a:rPr>
              <a:t>1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erfolgsentscheidend   </a:t>
            </a:r>
            <a:r>
              <a:rPr lang="de-CH" sz="1000" b="1" dirty="0">
                <a:latin typeface="+mn-lt"/>
                <a:ea typeface="Times New Roman" pitchFamily="18" charset="0"/>
                <a:cs typeface="Arial" charset="0"/>
              </a:rPr>
              <a:t>2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sehr wichtig   </a:t>
            </a:r>
            <a:r>
              <a:rPr lang="de-CH" sz="1000" b="1" dirty="0" smtClean="0">
                <a:latin typeface="+mn-lt"/>
                <a:ea typeface="Times New Roman" pitchFamily="18" charset="0"/>
                <a:cs typeface="Arial" charset="0"/>
              </a:rPr>
              <a:t>3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wichtig    </a:t>
            </a:r>
            <a:endParaRPr lang="de-CH" sz="1000" dirty="0">
              <a:latin typeface="+mn-lt"/>
              <a:ea typeface="Times New Roman" pitchFamily="18" charset="0"/>
              <a:cs typeface="Arial" charset="0"/>
            </a:endParaRPr>
          </a:p>
          <a:p>
            <a:pPr lvl="0" eaLnBrk="1" hangingPunct="1">
              <a:tabLst>
                <a:tab pos="180975" algn="l"/>
              </a:tabLst>
            </a:pP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°)	</a:t>
            </a:r>
            <a:r>
              <a:rPr lang="de-CH" sz="1000" b="1" dirty="0" smtClean="0">
                <a:latin typeface="+mn-lt"/>
                <a:ea typeface="Times New Roman" pitchFamily="18" charset="0"/>
                <a:cs typeface="Arial" charset="0"/>
              </a:rPr>
              <a:t>erl</a:t>
            </a:r>
            <a:r>
              <a:rPr lang="de-CH" sz="1000" b="1" dirty="0">
                <a:latin typeface="+mn-lt"/>
                <a:ea typeface="Times New Roman" pitchFamily="18" charset="0"/>
                <a:cs typeface="Arial" charset="0"/>
              </a:rPr>
              <a:t>.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erledigt    </a:t>
            </a:r>
            <a:r>
              <a:rPr lang="de-CH" sz="1000" b="1" dirty="0">
                <a:latin typeface="+mn-lt"/>
                <a:ea typeface="Times New Roman" pitchFamily="18" charset="0"/>
                <a:cs typeface="Arial" charset="0"/>
              </a:rPr>
              <a:t>i.A</a:t>
            </a:r>
            <a:r>
              <a:rPr lang="de-CH" sz="1000" b="1" dirty="0" smtClean="0">
                <a:latin typeface="+mn-lt"/>
                <a:ea typeface="Times New Roman" pitchFamily="18" charset="0"/>
                <a:cs typeface="Arial" charset="0"/>
              </a:rPr>
              <a:t>.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in Arbeit/auf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Kurs    </a:t>
            </a:r>
            <a:r>
              <a:rPr lang="de-CH" sz="1000" b="1" dirty="0">
                <a:latin typeface="+mn-lt"/>
                <a:ea typeface="Times New Roman" pitchFamily="18" charset="0"/>
                <a:cs typeface="Arial" charset="0"/>
              </a:rPr>
              <a:t>i.A./</a:t>
            </a:r>
            <a:r>
              <a:rPr lang="de-CH" sz="1000" b="1" dirty="0" smtClean="0">
                <a:latin typeface="+mn-lt"/>
                <a:ea typeface="Times New Roman" pitchFamily="18" charset="0"/>
                <a:cs typeface="Arial" charset="0"/>
              </a:rPr>
              <a:t>V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 in 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Arbeit, mit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Verzug    </a:t>
            </a:r>
            <a:r>
              <a:rPr lang="de-CH" sz="1000" b="1" dirty="0">
                <a:latin typeface="+mn-lt"/>
                <a:ea typeface="Times New Roman" pitchFamily="18" charset="0"/>
                <a:cs typeface="Arial" charset="0"/>
              </a:rPr>
              <a:t>V!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noch 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nicht in Arbeit, mit Verzug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!     </a:t>
            </a:r>
            <a:r>
              <a:rPr lang="de-CH" sz="1000" b="1" dirty="0" smtClean="0">
                <a:latin typeface="+mn-lt"/>
                <a:ea typeface="Times New Roman" pitchFamily="18" charset="0"/>
                <a:cs typeface="Arial" charset="0"/>
              </a:rPr>
              <a:t>Z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zurückgestellt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smtClean="0">
                <a:solidFill>
                  <a:srgbClr val="000099"/>
                </a:solidFill>
              </a:rPr>
              <a:t>5-Massnahmen / &lt;Datum&gt;</a:t>
            </a:r>
          </a:p>
        </p:txBody>
      </p:sp>
      <p:sp>
        <p:nvSpPr>
          <p:cNvPr id="14339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39AF26D-5B8E-4FCA-A55A-4A7A610E9A18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7</a:t>
            </a:fld>
            <a:endParaRPr lang="de-CH" altLang="de-DE" sz="1000" smtClean="0">
              <a:solidFill>
                <a:srgbClr val="000099"/>
              </a:solidFill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sz="1800" smtClean="0"/>
              <a:t>Hilfsfolie zu 5.4  (Massnahmenprogramm)</a:t>
            </a:r>
            <a:endParaRPr lang="de-CH" altLang="de-DE" sz="1800" noProof="1" smtClean="0"/>
          </a:p>
        </p:txBody>
      </p:sp>
      <p:sp>
        <p:nvSpPr>
          <p:cNvPr id="14341" name="Line 3"/>
          <p:cNvSpPr>
            <a:spLocks noChangeShapeType="1"/>
          </p:cNvSpPr>
          <p:nvPr/>
        </p:nvSpPr>
        <p:spPr bwMode="auto">
          <a:xfrm>
            <a:off x="3876675" y="931863"/>
            <a:ext cx="0" cy="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de-CH"/>
          </a:p>
        </p:txBody>
      </p:sp>
      <p:graphicFrame>
        <p:nvGraphicFramePr>
          <p:cNvPr id="232248" name="Group 8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350942"/>
              </p:ext>
            </p:extLst>
          </p:nvPr>
        </p:nvGraphicFramePr>
        <p:xfrm>
          <a:off x="323850" y="981075"/>
          <a:ext cx="8640762" cy="4489453"/>
        </p:xfrm>
        <a:graphic>
          <a:graphicData uri="http://schemas.openxmlformats.org/drawingml/2006/table">
            <a:tbl>
              <a:tblPr/>
              <a:tblGrid>
                <a:gridCol w="1079500"/>
                <a:gridCol w="1224434"/>
                <a:gridCol w="331237"/>
                <a:gridCol w="331237"/>
                <a:gridCol w="331237"/>
                <a:gridCol w="331237"/>
                <a:gridCol w="331237"/>
                <a:gridCol w="3150293"/>
                <a:gridCol w="1530350"/>
              </a:tblGrid>
              <a:tr h="2746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SGE/Projekt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3" marB="36003" anchor="ctr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Erfüllungsgrad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Datum</a:t>
                      </a: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36003" marB="36003" anchor="ctr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</a:tr>
              <a:tr h="27465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Unternehmensbereich*</a:t>
                      </a:r>
                    </a:p>
                  </a:txBody>
                  <a:tcPr marL="90000" marR="90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- -</a:t>
                      </a: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-</a:t>
                      </a: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+</a:t>
                      </a: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++</a:t>
                      </a: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>
                        <a:alpha val="49804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Massnahmen (zu übertragen in 5.4)</a:t>
                      </a: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43779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Strategische „Leadership“</a:t>
                      </a:r>
                    </a:p>
                  </a:txBody>
                  <a:tcPr marL="90000" marR="90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CH" sz="1200" dirty="0"/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43779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2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Organisation</a:t>
                      </a: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 / </a:t>
                      </a:r>
                      <a:r>
                        <a:rPr kumimoji="0" lang="de-CH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Prozesse</a:t>
                      </a:r>
                    </a:p>
                  </a:txBody>
                  <a:tcPr marL="90000" marR="90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CH" sz="1200" dirty="0"/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43779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3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Management</a:t>
                      </a: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s</a:t>
                      </a:r>
                      <a:r>
                        <a:rPr kumimoji="0" lang="de-CH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ysteme</a:t>
                      </a:r>
                    </a:p>
                  </a:txBody>
                  <a:tcPr marL="90000" marR="90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CH" sz="1200" dirty="0"/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43779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4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Ressourcenallokation</a:t>
                      </a:r>
                    </a:p>
                  </a:txBody>
                  <a:tcPr marL="90000" marR="90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CH" sz="1200" dirty="0"/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43779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Information</a:t>
                      </a: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 / </a:t>
                      </a:r>
                      <a:r>
                        <a:rPr kumimoji="0" lang="de-CH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Kommunikation</a:t>
                      </a:r>
                    </a:p>
                  </a:txBody>
                  <a:tcPr marL="90000" marR="90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CH" sz="1200"/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43779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6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Anreizsysteme</a:t>
                      </a:r>
                    </a:p>
                  </a:txBody>
                  <a:tcPr marL="90000" marR="90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CH" sz="1200" dirty="0"/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43779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7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Kultur / Arbeitsumgebung</a:t>
                      </a:r>
                    </a:p>
                  </a:txBody>
                  <a:tcPr marL="90000" marR="90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CH" sz="1200" dirty="0"/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43779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8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Personal / Kompetenzen</a:t>
                      </a:r>
                    </a:p>
                  </a:txBody>
                  <a:tcPr marL="90000" marR="90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CH" sz="1200"/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43779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9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Regelungen</a:t>
                      </a:r>
                    </a:p>
                  </a:txBody>
                  <a:tcPr marL="90000" marR="90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CH" sz="1200"/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000" marR="18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36003" marB="360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24"/>
          <p:cNvSpPr>
            <a:spLocks noChangeArrowheads="1"/>
          </p:cNvSpPr>
          <p:nvPr/>
        </p:nvSpPr>
        <p:spPr bwMode="auto">
          <a:xfrm>
            <a:off x="3203848" y="2173895"/>
            <a:ext cx="4211637" cy="996033"/>
          </a:xfrm>
          <a:prstGeom prst="rect">
            <a:avLst/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>
            <a:spAutoFit/>
          </a:bodyPr>
          <a:lstStyle/>
          <a:p>
            <a:pPr marL="180000" indent="-180000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  <a:defRPr/>
            </a:pPr>
            <a:r>
              <a:rPr lang="de-CH" sz="1000" noProof="1">
                <a:solidFill>
                  <a:schemeClr val="bg1"/>
                </a:solidFill>
                <a:latin typeface="Segoe UI Semibold" panose="020B0702040204020203" pitchFamily="34" charset="0"/>
              </a:rPr>
              <a:t>D</a:t>
            </a:r>
            <a:r>
              <a:rPr lang="de-CH" sz="1000" noProof="1" smtClean="0">
                <a:solidFill>
                  <a:schemeClr val="bg1"/>
                </a:solidFill>
                <a:latin typeface="Segoe UI Semibold" panose="020B0702040204020203" pitchFamily="34" charset="0"/>
              </a:rPr>
              <a:t>amit </a:t>
            </a:r>
            <a:r>
              <a:rPr lang="de-CH" sz="1000" noProof="1">
                <a:solidFill>
                  <a:schemeClr val="bg1"/>
                </a:solidFill>
                <a:latin typeface="Segoe UI Semibold" panose="020B0702040204020203" pitchFamily="34" charset="0"/>
              </a:rPr>
              <a:t>die „weichen Faktoren“ in der Umsetzung nicht vergessen werden, können Sie die wesentlichen Faktoren in dieser Folie kurz einschätzen und die entsprechenden Massnahmen daraus ableiten.</a:t>
            </a:r>
          </a:p>
          <a:p>
            <a:pPr marL="180000" indent="-180000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  <a:defRPr/>
            </a:pPr>
            <a:r>
              <a:rPr lang="de-CH" sz="1000" noProof="1" smtClean="0">
                <a:solidFill>
                  <a:schemeClr val="bg1"/>
                </a:solidFill>
                <a:latin typeface="Segoe UI Semibold" panose="020B0702040204020203" pitchFamily="34" charset="0"/>
              </a:rPr>
              <a:t>Übertragen Sie sodann die abgeleiteten </a:t>
            </a:r>
            <a:r>
              <a:rPr lang="de-CH" sz="1000" noProof="1">
                <a:solidFill>
                  <a:schemeClr val="bg1"/>
                </a:solidFill>
                <a:latin typeface="Segoe UI Semibold" panose="020B0702040204020203" pitchFamily="34" charset="0"/>
              </a:rPr>
              <a:t>Massnahmen </a:t>
            </a:r>
            <a:r>
              <a:rPr lang="de-CH" sz="1000" noProof="1" smtClean="0">
                <a:solidFill>
                  <a:schemeClr val="bg1"/>
                </a:solidFill>
                <a:latin typeface="Segoe UI Semibold" panose="020B0702040204020203" pitchFamily="34" charset="0"/>
              </a:rPr>
              <a:t>in </a:t>
            </a:r>
            <a:r>
              <a:rPr lang="de-CH" sz="1000" noProof="1">
                <a:solidFill>
                  <a:schemeClr val="bg1"/>
                </a:solidFill>
                <a:latin typeface="Segoe UI Semibold" panose="020B0702040204020203" pitchFamily="34" charset="0"/>
              </a:rPr>
              <a:t>das Massnahmenprogramm (5.4</a:t>
            </a:r>
            <a:r>
              <a:rPr lang="de-CH" sz="1000" noProof="1" smtClean="0">
                <a:solidFill>
                  <a:schemeClr val="bg1"/>
                </a:solidFill>
                <a:latin typeface="Segoe UI Semibold" panose="020B0702040204020203" pitchFamily="34" charset="0"/>
              </a:rPr>
              <a:t>.).</a:t>
            </a:r>
            <a:endParaRPr lang="de-CH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9" name="Text Box 197"/>
          <p:cNvSpPr txBox="1">
            <a:spLocks noChangeArrowheads="1"/>
          </p:cNvSpPr>
          <p:nvPr/>
        </p:nvSpPr>
        <p:spPr bwMode="auto">
          <a:xfrm>
            <a:off x="323850" y="6198170"/>
            <a:ext cx="8640000" cy="226591"/>
          </a:xfrm>
          <a:prstGeom prst="rect">
            <a:avLst/>
          </a:prstGeom>
          <a:solidFill>
            <a:srgbClr val="DFE8F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36000" rIns="90000" bIns="3600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eaLnBrk="1" hangingPunct="1">
              <a:tabLst>
                <a:tab pos="180975" algn="l"/>
              </a:tabLst>
            </a:pP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* Erläuterungen: vgl. Leitfaden, Teilschritt 5.4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2326303"/>
              </p:ext>
            </p:extLst>
          </p:nvPr>
        </p:nvGraphicFramePr>
        <p:xfrm>
          <a:off x="360000" y="936000"/>
          <a:ext cx="8640000" cy="3665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7" name="Arbeitsblatt" r:id="rId5" imgW="9410605" imgH="3991070" progId="Excel.Sheet.12">
                  <p:embed/>
                </p:oleObj>
              </mc:Choice>
              <mc:Fallback>
                <p:oleObj name="Arbeitsblatt" r:id="rId5" imgW="9410605" imgH="39910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0000" y="936000"/>
                        <a:ext cx="8640000" cy="36652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2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smtClean="0">
                <a:solidFill>
                  <a:srgbClr val="000099"/>
                </a:solidFill>
              </a:rPr>
              <a:t>5-Massnahmen / &lt;Datum&gt;</a:t>
            </a:r>
          </a:p>
        </p:txBody>
      </p:sp>
      <p:sp>
        <p:nvSpPr>
          <p:cNvPr id="15363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BEFFAC8-82F4-4308-85DE-9C9F990AA797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8</a:t>
            </a:fld>
            <a:endParaRPr lang="de-CH" altLang="de-DE" sz="1000" smtClean="0">
              <a:solidFill>
                <a:srgbClr val="000099"/>
              </a:solidFill>
            </a:endParaRP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sz="1800" smtClean="0"/>
              <a:t>5.5  Projektbudget</a:t>
            </a:r>
            <a:endParaRPr lang="de-CH" altLang="de-DE" sz="1800" noProof="1" smtClean="0"/>
          </a:p>
        </p:txBody>
      </p:sp>
      <p:sp>
        <p:nvSpPr>
          <p:cNvPr id="15366" name="Line 4"/>
          <p:cNvSpPr>
            <a:spLocks noChangeShapeType="1"/>
          </p:cNvSpPr>
          <p:nvPr/>
        </p:nvSpPr>
        <p:spPr bwMode="auto">
          <a:xfrm>
            <a:off x="3876675" y="893763"/>
            <a:ext cx="0" cy="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de-CH"/>
          </a:p>
        </p:txBody>
      </p:sp>
      <p:sp>
        <p:nvSpPr>
          <p:cNvPr id="15368" name="AutoShape 35"/>
          <p:cNvSpPr>
            <a:spLocks/>
          </p:cNvSpPr>
          <p:nvPr/>
        </p:nvSpPr>
        <p:spPr bwMode="auto">
          <a:xfrm>
            <a:off x="5148263" y="188640"/>
            <a:ext cx="3995737" cy="380480"/>
          </a:xfrm>
          <a:prstGeom prst="borderCallout2">
            <a:avLst>
              <a:gd name="adj1" fmla="val 24000"/>
              <a:gd name="adj2" fmla="val -1907"/>
              <a:gd name="adj3" fmla="val 24000"/>
              <a:gd name="adj4" fmla="val -65671"/>
              <a:gd name="adj5" fmla="val 221667"/>
              <a:gd name="adj6" fmla="val -107310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Füllen Sie Bedarf 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je ein separates Formular pro SGE </a:t>
            </a: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aus.</a:t>
            </a:r>
            <a:endParaRPr lang="de-CH" altLang="de-DE" sz="1000" dirty="0">
              <a:solidFill>
                <a:schemeClr val="bg1"/>
              </a:solidFill>
              <a:latin typeface="Segoe UI Semibold" panose="020B0702040204020203" pitchFamily="34" charset="0"/>
            </a:endParaRPr>
          </a:p>
          <a:p>
            <a:pPr marL="180000" indent="-180000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Passen Sie die Nummerierung an.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4" name="Rectangle 27"/>
          <p:cNvSpPr>
            <a:spLocks noChangeArrowheads="1"/>
          </p:cNvSpPr>
          <p:nvPr/>
        </p:nvSpPr>
        <p:spPr bwMode="auto">
          <a:xfrm>
            <a:off x="0" y="5383713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 smtClean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  <a:endParaRPr lang="de-CH" altLang="de-DE" dirty="0">
              <a:solidFill>
                <a:srgbClr val="01396C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 Box 197"/>
          <p:cNvSpPr txBox="1">
            <a:spLocks noChangeArrowheads="1"/>
          </p:cNvSpPr>
          <p:nvPr/>
        </p:nvSpPr>
        <p:spPr bwMode="auto">
          <a:xfrm>
            <a:off x="360000" y="5072414"/>
            <a:ext cx="8640000" cy="257369"/>
          </a:xfrm>
          <a:prstGeom prst="rect">
            <a:avLst/>
          </a:prstGeom>
          <a:solidFill>
            <a:srgbClr val="CAD9E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36000" rIns="90000" bIns="3600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eaLnBrk="1" hangingPunct="1"/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*) </a:t>
            </a:r>
            <a:r>
              <a:rPr lang="de-CH" sz="1200" b="1" dirty="0">
                <a:latin typeface="+mn-lt"/>
                <a:ea typeface="Times New Roman" pitchFamily="18" charset="0"/>
                <a:cs typeface="Arial" charset="0"/>
              </a:rPr>
              <a:t>+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  über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Budgetlinie       </a:t>
            </a:r>
            <a:r>
              <a:rPr lang="de-CH" sz="1200" b="1" dirty="0">
                <a:latin typeface="+mn-lt"/>
                <a:ea typeface="Times New Roman" pitchFamily="18" charset="0"/>
                <a:cs typeface="Arial" charset="0"/>
              </a:rPr>
              <a:t>-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  unter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Budgetlinie      </a:t>
            </a:r>
            <a:r>
              <a:rPr lang="de-CH" sz="1000" b="1" dirty="0">
                <a:latin typeface="+mn-lt"/>
                <a:ea typeface="Times New Roman" pitchFamily="18" charset="0"/>
                <a:cs typeface="Arial" charset="0"/>
              </a:rPr>
              <a:t>ok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 auf </a:t>
            </a:r>
            <a:r>
              <a:rPr lang="de-CH" sz="1000" dirty="0" smtClean="0">
                <a:latin typeface="+mn-lt"/>
                <a:ea typeface="Times New Roman" pitchFamily="18" charset="0"/>
                <a:cs typeface="Arial" charset="0"/>
              </a:rPr>
              <a:t>Kurs       </a:t>
            </a:r>
            <a:r>
              <a:rPr lang="de-CH" sz="1000" b="1" dirty="0">
                <a:latin typeface="+mn-lt"/>
                <a:ea typeface="Times New Roman" pitchFamily="18" charset="0"/>
                <a:cs typeface="Arial" charset="0"/>
              </a:rPr>
              <a:t>!</a:t>
            </a:r>
            <a:r>
              <a:rPr lang="de-CH" sz="1000" dirty="0">
                <a:latin typeface="+mn-lt"/>
                <a:ea typeface="Times New Roman" pitchFamily="18" charset="0"/>
                <a:cs typeface="Arial" charset="0"/>
              </a:rPr>
              <a:t>  Vorsicht</a:t>
            </a:r>
          </a:p>
        </p:txBody>
      </p:sp>
      <p:grpSp>
        <p:nvGrpSpPr>
          <p:cNvPr id="2" name="Gruppieren 1"/>
          <p:cNvGrpSpPr/>
          <p:nvPr/>
        </p:nvGrpSpPr>
        <p:grpSpPr>
          <a:xfrm>
            <a:off x="4355976" y="1340768"/>
            <a:ext cx="4634037" cy="3240360"/>
            <a:chOff x="5197462" y="1340768"/>
            <a:chExt cx="4634037" cy="3024335"/>
          </a:xfrm>
        </p:grpSpPr>
        <p:sp>
          <p:nvSpPr>
            <p:cNvPr id="15370" name="Rectangle 39"/>
            <p:cNvSpPr>
              <a:spLocks noChangeArrowheads="1"/>
            </p:cNvSpPr>
            <p:nvPr/>
          </p:nvSpPr>
          <p:spPr bwMode="auto">
            <a:xfrm>
              <a:off x="5197462" y="1340768"/>
              <a:ext cx="4634037" cy="3024335"/>
            </a:xfrm>
            <a:prstGeom prst="rect">
              <a:avLst/>
            </a:prstGeom>
            <a:solidFill>
              <a:srgbClr val="C00000">
                <a:alpha val="48000"/>
              </a:srgbClr>
            </a:solidFill>
            <a:ln w="571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en-US" altLang="de-DE" b="1" dirty="0"/>
            </a:p>
          </p:txBody>
        </p:sp>
        <p:sp>
          <p:nvSpPr>
            <p:cNvPr id="15369" name="Rectangle 38"/>
            <p:cNvSpPr>
              <a:spLocks noChangeArrowheads="1"/>
            </p:cNvSpPr>
            <p:nvPr/>
          </p:nvSpPr>
          <p:spPr bwMode="auto">
            <a:xfrm>
              <a:off x="6381874" y="2134133"/>
              <a:ext cx="2265212" cy="1149921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/>
          </p:spPr>
          <p:txBody>
            <a:bodyPr wrap="none" lIns="90000" tIns="36000" rIns="90000" bIns="3600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de-CH" altLang="de-DE" dirty="0" smtClean="0">
                <a:solidFill>
                  <a:schemeClr val="bg1"/>
                </a:solidFill>
                <a:latin typeface="+mj-lt"/>
              </a:endParaRPr>
            </a:p>
            <a:p>
              <a:pPr algn="ctr" eaLnBrk="1" hangingPunct="1"/>
              <a:r>
                <a:rPr lang="de-CH" altLang="de-DE" dirty="0" smtClean="0">
                  <a:solidFill>
                    <a:schemeClr val="bg1"/>
                  </a:solidFill>
                  <a:latin typeface="+mj-lt"/>
                </a:rPr>
                <a:t>Diese </a:t>
              </a:r>
              <a:r>
                <a:rPr lang="de-CH" altLang="de-DE" dirty="0">
                  <a:solidFill>
                    <a:schemeClr val="bg1"/>
                  </a:solidFill>
                  <a:latin typeface="+mj-lt"/>
                </a:rPr>
                <a:t>Felder sind erst bei </a:t>
              </a:r>
            </a:p>
            <a:p>
              <a:pPr algn="ctr" eaLnBrk="1" hangingPunct="1"/>
              <a:r>
                <a:rPr lang="de-CH" altLang="de-DE" dirty="0">
                  <a:solidFill>
                    <a:schemeClr val="bg1"/>
                  </a:solidFill>
                  <a:latin typeface="+mj-lt"/>
                </a:rPr>
                <a:t>der Kontrolle (Schritt 6) </a:t>
              </a:r>
            </a:p>
            <a:p>
              <a:pPr algn="ctr" eaLnBrk="1" hangingPunct="1"/>
              <a:r>
                <a:rPr lang="de-CH" altLang="de-DE" dirty="0" smtClean="0">
                  <a:solidFill>
                    <a:schemeClr val="bg1"/>
                  </a:solidFill>
                  <a:latin typeface="+mj-lt"/>
                </a:rPr>
                <a:t>auszufüllen.</a:t>
              </a:r>
            </a:p>
            <a:p>
              <a:pPr algn="ctr" eaLnBrk="1" hangingPunct="1"/>
              <a:endParaRPr lang="en-US" altLang="de-DE" dirty="0">
                <a:solidFill>
                  <a:schemeClr val="bg1"/>
                </a:solidFill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LP Design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31750" cap="flat" cmpd="sng" algn="ctr">
          <a:solidFill>
            <a:srgbClr val="66FF3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31750" cap="flat" cmpd="sng" algn="ctr">
          <a:solidFill>
            <a:srgbClr val="66FF3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1200" dirty="0">
            <a:latin typeface="+mn-lt"/>
          </a:defRPr>
        </a:defPPr>
      </a:lstStyle>
    </a:tx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351</Words>
  <Application>Microsoft Office PowerPoint</Application>
  <PresentationFormat>Bildschirmpräsentation (4:3)</PresentationFormat>
  <Paragraphs>141</Paragraphs>
  <Slides>8</Slides>
  <Notes>8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0" baseType="lpstr">
      <vt:lpstr>1_Standarddesign</vt:lpstr>
      <vt:lpstr>Arbeitsblatt</vt:lpstr>
      <vt:lpstr>Strategie &lt;Firmenname&gt;  Schritt 5: Massnahmen</vt:lpstr>
      <vt:lpstr>5  Massnahmen</vt:lpstr>
      <vt:lpstr>5.1  Bekenntnis</vt:lpstr>
      <vt:lpstr>5.2  Projektorganisation</vt:lpstr>
      <vt:lpstr>5.3  Masterplan</vt:lpstr>
      <vt:lpstr>5.4  Massnahmenprogramm</vt:lpstr>
      <vt:lpstr>Hilfsfolie zu 5.4  (Massnahmenprogramm)</vt:lpstr>
      <vt:lpstr>5.5  Projektbudget</vt:lpstr>
    </vt:vector>
  </TitlesOfParts>
  <Company>fhs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1-Situationsanlyse</dc:title>
  <dc:creator>euk</dc:creator>
  <cp:lastModifiedBy>Susy Rüegg</cp:lastModifiedBy>
  <cp:revision>417</cp:revision>
  <cp:lastPrinted>2014-12-09T10:51:10Z</cp:lastPrinted>
  <dcterms:created xsi:type="dcterms:W3CDTF">2004-09-27T07:18:08Z</dcterms:created>
  <dcterms:modified xsi:type="dcterms:W3CDTF">2015-12-16T10:45:13Z</dcterms:modified>
</cp:coreProperties>
</file>