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94" r:id="rId2"/>
    <p:sldId id="275" r:id="rId3"/>
    <p:sldId id="289" r:id="rId4"/>
    <p:sldId id="291" r:id="rId5"/>
    <p:sldId id="288" r:id="rId6"/>
    <p:sldId id="292" r:id="rId7"/>
    <p:sldId id="290" r:id="rId8"/>
  </p:sldIdLst>
  <p:sldSz cx="9144000" cy="6858000" type="screen4x3"/>
  <p:notesSz cx="6858000" cy="9144000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D9E8"/>
    <a:srgbClr val="01396C"/>
    <a:srgbClr val="FFFFB7"/>
    <a:srgbClr val="DFE8F1"/>
    <a:srgbClr val="FFCC00"/>
    <a:srgbClr val="CCFFFF"/>
    <a:srgbClr val="FFFFCC"/>
    <a:srgbClr val="FFFF99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4" autoAdjust="0"/>
    <p:restoredTop sz="88964" autoAdjust="0"/>
  </p:normalViewPr>
  <p:slideViewPr>
    <p:cSldViewPr>
      <p:cViewPr>
        <p:scale>
          <a:sx n="100" d="100"/>
          <a:sy n="100" d="100"/>
        </p:scale>
        <p:origin x="-1542" y="-12"/>
      </p:cViewPr>
      <p:guideLst>
        <p:guide orient="horz" pos="3702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1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Textmasterformate durch Klicken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512C3CC-97C3-4BDE-A99F-0671B6E49A6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46368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B69CBC-1F59-446E-B75D-24757B48FED1}" type="slidenum">
              <a:rPr lang="de-CH" altLang="de-DE" sz="1200" smtClean="0"/>
              <a:pPr eaLnBrk="1" hangingPunct="1"/>
              <a:t>1</a:t>
            </a:fld>
            <a:endParaRPr lang="de-CH" altLang="de-DE" sz="1200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1189EC-073B-40CB-9692-4881538BD32A}" type="slidenum">
              <a:rPr lang="de-CH" altLang="de-DE" sz="1200" smtClean="0"/>
              <a:pPr eaLnBrk="1" hangingPunct="1"/>
              <a:t>2</a:t>
            </a:fld>
            <a:endParaRPr lang="de-CH" altLang="de-DE" sz="1200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C67A68-09EB-44F3-ABB5-26DB46284E69}" type="slidenum">
              <a:rPr lang="de-CH" altLang="de-DE" sz="1200" smtClean="0"/>
              <a:pPr eaLnBrk="1" hangingPunct="1"/>
              <a:t>3</a:t>
            </a:fld>
            <a:endParaRPr lang="de-CH" altLang="de-DE" sz="1200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8829BC-3152-4796-BCF2-5A3E47E81630}" type="slidenum">
              <a:rPr lang="de-CH" altLang="de-DE" sz="1200" smtClean="0"/>
              <a:pPr eaLnBrk="1" hangingPunct="1"/>
              <a:t>4</a:t>
            </a:fld>
            <a:endParaRPr lang="de-CH" altLang="de-DE" sz="12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73B692-7357-460D-B91A-F349BE74EA47}" type="slidenum">
              <a:rPr lang="de-CH" altLang="de-DE" sz="1200" smtClean="0"/>
              <a:pPr eaLnBrk="1" hangingPunct="1"/>
              <a:t>5</a:t>
            </a:fld>
            <a:endParaRPr lang="de-CH" altLang="de-DE" sz="12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5510F7-08B3-41D1-B958-3CDFA4F58FD2}" type="slidenum">
              <a:rPr lang="de-CH" altLang="de-DE" sz="1200" smtClean="0"/>
              <a:pPr eaLnBrk="1" hangingPunct="1"/>
              <a:t>6</a:t>
            </a:fld>
            <a:endParaRPr lang="de-CH" altLang="de-DE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DB627D-BBED-4CC2-B0CC-35981A5A1883}" type="slidenum">
              <a:rPr lang="de-CH" altLang="de-DE" sz="1200" smtClean="0"/>
              <a:pPr eaLnBrk="1" hangingPunct="1"/>
              <a:t>7</a:t>
            </a:fld>
            <a:endParaRPr lang="de-CH" altLang="de-DE" sz="12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5"/>
          <p:cNvSpPr>
            <a:spLocks noChangeArrowheads="1"/>
          </p:cNvSpPr>
          <p:nvPr userDrawn="1"/>
        </p:nvSpPr>
        <p:spPr bwMode="auto">
          <a:xfrm>
            <a:off x="0" y="0"/>
            <a:ext cx="9144000" cy="396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b="1" dirty="0">
                <a:solidFill>
                  <a:srgbClr val="01396C"/>
                </a:solidFill>
                <a:latin typeface="+mn-lt"/>
              </a:rPr>
              <a:t>KMU*</a:t>
            </a:r>
            <a:r>
              <a:rPr lang="de-CH" sz="1000" dirty="0">
                <a:solidFill>
                  <a:srgbClr val="01396C"/>
                </a:solidFill>
                <a:latin typeface="+mn-lt"/>
              </a:rPr>
              <a:t>STAR-Navigator</a:t>
            </a:r>
          </a:p>
        </p:txBody>
      </p:sp>
      <p:sp>
        <p:nvSpPr>
          <p:cNvPr id="4" name="Rectangle 47"/>
          <p:cNvSpPr>
            <a:spLocks noChangeArrowheads="1"/>
          </p:cNvSpPr>
          <p:nvPr userDrawn="1"/>
        </p:nvSpPr>
        <p:spPr bwMode="auto">
          <a:xfrm>
            <a:off x="2916238" y="0"/>
            <a:ext cx="3240087" cy="404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CH" sz="1000" b="1" i="1" dirty="0">
              <a:solidFill>
                <a:srgbClr val="01396C"/>
              </a:solidFill>
              <a:latin typeface="+mn-lt"/>
            </a:endParaRPr>
          </a:p>
        </p:txBody>
      </p:sp>
      <p:sp>
        <p:nvSpPr>
          <p:cNvPr id="5" name="Rectangle 48"/>
          <p:cNvSpPr>
            <a:spLocks noChangeArrowheads="1"/>
          </p:cNvSpPr>
          <p:nvPr userDrawn="1"/>
        </p:nvSpPr>
        <p:spPr bwMode="auto">
          <a:xfrm>
            <a:off x="0" y="6490799"/>
            <a:ext cx="9140825" cy="360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dirty="0">
                <a:solidFill>
                  <a:srgbClr val="01396C"/>
                </a:solidFill>
                <a:latin typeface="+mn-lt"/>
              </a:rPr>
              <a:t>© Lombriser, </a:t>
            </a:r>
            <a:r>
              <a:rPr lang="de-CH" sz="1000" dirty="0" err="1">
                <a:solidFill>
                  <a:srgbClr val="01396C"/>
                </a:solidFill>
                <a:latin typeface="+mn-lt"/>
              </a:rPr>
              <a:t>Abplanalp</a:t>
            </a:r>
            <a:r>
              <a:rPr lang="de-CH" sz="1000" dirty="0">
                <a:solidFill>
                  <a:srgbClr val="01396C"/>
                </a:solidFill>
                <a:latin typeface="+mn-lt"/>
              </a:rPr>
              <a:t>, </a:t>
            </a:r>
            <a:r>
              <a:rPr lang="de-CH" sz="1000" dirty="0" err="1">
                <a:solidFill>
                  <a:srgbClr val="01396C"/>
                </a:solidFill>
                <a:latin typeface="+mn-lt"/>
              </a:rPr>
              <a:t>Wernigk</a:t>
            </a:r>
            <a:endParaRPr lang="de-CH" sz="1000" noProof="1">
              <a:solidFill>
                <a:srgbClr val="01396C"/>
              </a:solidFill>
              <a:latin typeface="+mn-lt"/>
            </a:endParaRPr>
          </a:p>
        </p:txBody>
      </p:sp>
      <p:pic>
        <p:nvPicPr>
          <p:cNvPr id="6" name="Picture 5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063" y="20638"/>
            <a:ext cx="3603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26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0" y="2133600"/>
            <a:ext cx="9144000" cy="1470025"/>
          </a:xfrm>
          <a:solidFill>
            <a:srgbClr val="CAD9E8"/>
          </a:solidFill>
        </p:spPr>
        <p:txBody>
          <a:bodyPr/>
          <a:lstStyle>
            <a:lvl1pPr marL="361950" indent="0" algn="l" rtl="0" eaLnBrk="1" fontAlgn="base" hangingPunct="1">
              <a:spcBef>
                <a:spcPct val="0"/>
              </a:spcBef>
              <a:spcAft>
                <a:spcPct val="0"/>
              </a:spcAft>
              <a:defRPr lang="de-CH" sz="1800" b="0" i="1" baseline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90799"/>
            <a:ext cx="2895600" cy="3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de-CH" dirty="0" smtClean="0"/>
              <a:t>1-Situationsanalyse / &lt;Datum&gt;</a:t>
            </a:r>
            <a:endParaRPr lang="de-CH" dirty="0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73550" y="6490799"/>
            <a:ext cx="442913" cy="3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1909FD3D-084B-4214-A6FB-2EE970FFE4C1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84961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396000"/>
            <a:ext cx="8497887" cy="360000"/>
          </a:xfrm>
          <a:noFill/>
        </p:spPr>
        <p:txBody>
          <a:bodyPr/>
          <a:lstStyle>
            <a:lvl1pPr>
              <a:defRPr b="0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936000"/>
            <a:ext cx="8496944" cy="5400600"/>
          </a:xfrm>
          <a:prstGeom prst="rect">
            <a:avLst/>
          </a:prstGeom>
        </p:spPr>
        <p:txBody>
          <a:bodyPr/>
          <a:lstStyle>
            <a:lvl1pPr marL="180975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36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54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54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72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r>
              <a:rPr lang="de-CH" smtClean="0"/>
              <a:t>1-Situationsanalyse / &lt;Datum&gt;</a:t>
            </a:r>
            <a:endParaRPr lang="de-CH" dirty="0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fld id="{44A147D2-2743-4843-9970-A12B16FCA959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38819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r>
              <a:rPr lang="de-CH" smtClean="0"/>
              <a:t>1-Situationsanalyse / &lt;Datum&gt;</a:t>
            </a:r>
            <a:endParaRPr lang="de-CH" dirty="0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ctr"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fld id="{163AD201-C4ED-4054-88B3-F2EA00148F57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60000" y="396000"/>
            <a:ext cx="8497887" cy="360000"/>
          </a:xfrm>
        </p:spPr>
        <p:txBody>
          <a:bodyPr/>
          <a:lstStyle>
            <a:lvl1pPr>
              <a:defRPr b="0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3803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Rectangle 61"/>
          <p:cNvSpPr>
            <a:spLocks noChangeArrowheads="1"/>
          </p:cNvSpPr>
          <p:nvPr userDrawn="1"/>
        </p:nvSpPr>
        <p:spPr bwMode="auto">
          <a:xfrm>
            <a:off x="0" y="6489525"/>
            <a:ext cx="9144000" cy="360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© Lombriser, </a:t>
            </a:r>
            <a:r>
              <a:rPr lang="de-CH" sz="1000" dirty="0" err="1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Abplanalp</a:t>
            </a: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de-CH" sz="1000" dirty="0" err="1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Wernigk</a:t>
            </a:r>
            <a:endParaRPr lang="de-CH" sz="1000" noProof="1">
              <a:solidFill>
                <a:srgbClr val="01396C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7" name="Rectangle 63"/>
          <p:cNvSpPr>
            <a:spLocks noChangeArrowheads="1"/>
          </p:cNvSpPr>
          <p:nvPr userDrawn="1"/>
        </p:nvSpPr>
        <p:spPr bwMode="auto">
          <a:xfrm>
            <a:off x="0" y="0"/>
            <a:ext cx="9144000" cy="396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  <a:lin ang="0" scaled="1"/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b="1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KMU*</a:t>
            </a: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STAR-Navigator</a:t>
            </a:r>
          </a:p>
        </p:txBody>
      </p:sp>
      <p:sp>
        <p:nvSpPr>
          <p:cNvPr id="1086" name="Rectangle 62"/>
          <p:cNvSpPr>
            <a:spLocks noChangeArrowheads="1"/>
          </p:cNvSpPr>
          <p:nvPr userDrawn="1"/>
        </p:nvSpPr>
        <p:spPr bwMode="auto">
          <a:xfrm>
            <a:off x="0" y="395139"/>
            <a:ext cx="9144000" cy="360000"/>
          </a:xfrm>
          <a:prstGeom prst="rect">
            <a:avLst/>
          </a:prstGeom>
          <a:solidFill>
            <a:srgbClr val="01396C"/>
          </a:soli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b="1" dirty="0">
                <a:solidFill>
                  <a:srgbClr val="0000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b="1" dirty="0" smtClean="0">
                <a:solidFill>
                  <a:srgbClr val="0000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</a:t>
            </a:r>
            <a:endParaRPr lang="de-CH" b="1" dirty="0">
              <a:solidFill>
                <a:srgbClr val="000099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8" name="Rectangle 6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89525"/>
            <a:ext cx="2895600" cy="3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CH" dirty="0" smtClean="0"/>
              <a:t>1-Situationsanalyse / &lt;Datum&gt;</a:t>
            </a:r>
            <a:endParaRPr lang="de-CH" dirty="0"/>
          </a:p>
        </p:txBody>
      </p:sp>
      <p:sp>
        <p:nvSpPr>
          <p:cNvPr id="1089" name="Rectangle 6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3550" y="6489525"/>
            <a:ext cx="442913" cy="360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Aft>
                <a:spcPts val="0"/>
              </a:spcAft>
              <a:defRPr sz="100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6B2A1E9-363E-4CED-8C9F-E54110538120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1091" name="Rectangle 67"/>
          <p:cNvSpPr>
            <a:spLocks noChangeArrowheads="1"/>
          </p:cNvSpPr>
          <p:nvPr userDrawn="1"/>
        </p:nvSpPr>
        <p:spPr bwMode="auto">
          <a:xfrm>
            <a:off x="2916238" y="0"/>
            <a:ext cx="3240087" cy="404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de-CH" sz="1000" b="1" i="1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&lt;Firmenname&gt;</a:t>
            </a:r>
          </a:p>
        </p:txBody>
      </p:sp>
      <p:pic>
        <p:nvPicPr>
          <p:cNvPr id="4107" name="Picture 70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063" y="20638"/>
            <a:ext cx="3603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Rectangle 68"/>
          <p:cNvSpPr>
            <a:spLocks noGrp="1" noChangeArrowheads="1"/>
          </p:cNvSpPr>
          <p:nvPr>
            <p:ph type="title"/>
          </p:nvPr>
        </p:nvSpPr>
        <p:spPr bwMode="auto">
          <a:xfrm>
            <a:off x="360000" y="395139"/>
            <a:ext cx="8497887" cy="36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 smtClean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2123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0">
          <a:solidFill>
            <a:schemeClr val="bg1"/>
          </a:solidFill>
          <a:latin typeface="Segoe UI Semibold" panose="020B07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9pPr>
    </p:titleStyle>
    <p:bodyStyle>
      <a:lvl1pPr marL="714375" indent="-342900" algn="l" rtl="0" eaLnBrk="0" fontAlgn="base" hangingPunct="0">
        <a:spcBef>
          <a:spcPct val="20000"/>
        </a:spcBef>
        <a:spcAft>
          <a:spcPct val="0"/>
        </a:spcAft>
        <a:buSzPct val="110000"/>
        <a:buFont typeface="Wingdings" pitchFamily="2" charset="2"/>
        <a:buChar char="w"/>
        <a:defRPr sz="1400" b="1">
          <a:solidFill>
            <a:srgbClr val="FF0000"/>
          </a:solidFill>
          <a:latin typeface="+mn-lt"/>
          <a:ea typeface="+mn-ea"/>
          <a:cs typeface="+mn-cs"/>
        </a:defRPr>
      </a:lvl1pPr>
      <a:lvl2pPr marL="1179513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200" b="1">
          <a:solidFill>
            <a:srgbClr val="FF0000"/>
          </a:solidFill>
          <a:latin typeface="+mn-lt"/>
        </a:defRPr>
      </a:lvl2pPr>
      <a:lvl3pPr marL="15875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rgbClr val="FF0000"/>
          </a:solidFill>
          <a:latin typeface="+mn-lt"/>
        </a:defRPr>
      </a:lvl3pPr>
      <a:lvl4pPr marL="1995488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rgbClr val="FF0000"/>
          </a:solidFill>
          <a:latin typeface="+mn-lt"/>
        </a:defRPr>
      </a:lvl4pPr>
      <a:lvl5pPr marL="2403475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5pPr>
      <a:lvl6pPr marL="28606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6pPr>
      <a:lvl7pPr marL="33178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7pPr>
      <a:lvl8pPr marL="37750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8pPr>
      <a:lvl9pPr marL="42322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sz="2000" dirty="0" smtClean="0"/>
              <a:t>Strategie &lt;</a:t>
            </a:r>
            <a:r>
              <a:rPr lang="de-CH" altLang="de-DE" sz="2000" i="1" dirty="0" smtClean="0"/>
              <a:t>Firmenname</a:t>
            </a:r>
            <a:r>
              <a:rPr lang="de-CH" altLang="de-DE" sz="2000" dirty="0" smtClean="0"/>
              <a:t>&gt;</a:t>
            </a:r>
            <a:br>
              <a:rPr lang="de-CH" altLang="de-DE" sz="2000" dirty="0" smtClean="0"/>
            </a:br>
            <a:r>
              <a:rPr lang="de-CH" altLang="de-DE" sz="2000" dirty="0" smtClean="0"/>
              <a:t/>
            </a:r>
            <a:br>
              <a:rPr lang="de-CH" altLang="de-DE" sz="2000" dirty="0" smtClean="0"/>
            </a:br>
            <a:r>
              <a:rPr lang="de-CH" altLang="de-DE" sz="2000" dirty="0" smtClean="0"/>
              <a:t>Schritt 4: Entscheidung</a:t>
            </a:r>
          </a:p>
        </p:txBody>
      </p:sp>
      <p:sp>
        <p:nvSpPr>
          <p:cNvPr id="4098" name="Rectangle 78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4-Entscheidung / &lt;Datum&gt;</a:t>
            </a:r>
          </a:p>
        </p:txBody>
      </p:sp>
      <p:sp>
        <p:nvSpPr>
          <p:cNvPr id="4099" name="Rectangle 79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B9B95E-2C43-486D-B72E-DE3695B93A64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pic>
        <p:nvPicPr>
          <p:cNvPr id="4100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3763963"/>
            <a:ext cx="252095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AutoShape 16"/>
          <p:cNvSpPr>
            <a:spLocks/>
          </p:cNvSpPr>
          <p:nvPr/>
        </p:nvSpPr>
        <p:spPr bwMode="auto">
          <a:xfrm>
            <a:off x="6369050" y="692150"/>
            <a:ext cx="2771775" cy="576609"/>
          </a:xfrm>
          <a:prstGeom prst="borderCallout2">
            <a:avLst>
              <a:gd name="adj1" fmla="val 19833"/>
              <a:gd name="adj2" fmla="val -2750"/>
              <a:gd name="adj3" fmla="val 19833"/>
              <a:gd name="adj4" fmla="val -18787"/>
              <a:gd name="adj5" fmla="val -82921"/>
              <a:gd name="adj6" fmla="val -4558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Fügen Sie den Firmennamen in den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Masterfolien ein: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Ansicht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&gt;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Folienmaster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8" name="AutoShape 17"/>
          <p:cNvSpPr>
            <a:spLocks/>
          </p:cNvSpPr>
          <p:nvPr/>
        </p:nvSpPr>
        <p:spPr bwMode="auto">
          <a:xfrm>
            <a:off x="142875" y="5300663"/>
            <a:ext cx="3708400" cy="432594"/>
          </a:xfrm>
          <a:prstGeom prst="borderCallout2">
            <a:avLst>
              <a:gd name="adj1" fmla="val 19833"/>
              <a:gd name="adj2" fmla="val 102056"/>
              <a:gd name="adj3" fmla="val 19833"/>
              <a:gd name="adj4" fmla="val 148671"/>
              <a:gd name="adj5" fmla="val 301432"/>
              <a:gd name="adj6" fmla="val 228549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Tragen Sie jeweils das Datum der letzten Änderung ein: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Einfügen &gt; Kopf- und Fusszeile &gt; bei Fusszeile: Datum</a:t>
            </a:r>
            <a:endParaRPr lang="de-CH" altLang="de-DE" sz="1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646780"/>
            <a:ext cx="4427984" cy="811367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Clr>
                <a:srgbClr val="FFFF00"/>
              </a:buClr>
              <a:buSzPct val="150000"/>
              <a:buFont typeface="Wingdings" pitchFamily="2" charset="2"/>
              <a:buNone/>
            </a:pPr>
            <a:r>
              <a:rPr lang="de-CH" altLang="de-DE" sz="1200" b="1" dirty="0">
                <a:solidFill>
                  <a:schemeClr val="bg1"/>
                </a:solidFill>
                <a:latin typeface="+mn-lt"/>
              </a:rPr>
              <a:t>Bitte beachten Sie: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Hellblaue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Felder enthalten vorgegebene </a:t>
            </a: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Beschriftungen.</a:t>
            </a:r>
            <a:endParaRPr lang="de-CH" altLang="de-DE" sz="1200" dirty="0">
              <a:solidFill>
                <a:schemeClr val="bg1"/>
              </a:solidFill>
              <a:latin typeface="Segoe UI Semibold" panose="020B0702040204020203" pitchFamily="34" charset="0"/>
            </a:endParaRP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Hellgelbe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Felder sind Eingabefelder. 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Löschen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Sie nicht mehr benötigte Arbeitshinweise.</a:t>
            </a:r>
            <a:endParaRPr lang="de-CH" altLang="de-DE" sz="12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4-Entscheidung / &lt;Datum&gt;</a:t>
            </a:r>
          </a:p>
        </p:txBody>
      </p:sp>
      <p:sp>
        <p:nvSpPr>
          <p:cNvPr id="5123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DCD88D-A795-4466-A985-8B3F6D59F040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2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mtClean="0"/>
              <a:t>4  Entscheidung</a:t>
            </a:r>
            <a:endParaRPr lang="de-CH" altLang="de-DE" noProof="1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936000"/>
            <a:ext cx="9144000" cy="2081248"/>
          </a:xfrm>
          <a:prstGeom prst="rect">
            <a:avLst/>
          </a:prstGeom>
          <a:solidFill>
            <a:srgbClr val="CAD9E8"/>
          </a:solidFill>
          <a:extLst/>
        </p:spPr>
        <p:txBody>
          <a:bodyPr lIns="360000" tIns="360000" rIns="0" bIns="360000" anchor="ctr" anchorCtr="0">
            <a:spAutoFit/>
          </a:bodyPr>
          <a:lstStyle>
            <a:lvl1pPr marL="714375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10000"/>
              <a:buFont typeface="Wingdings" pitchFamily="2" charset="2"/>
              <a:buChar char="w"/>
              <a:defRPr sz="1400" b="1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117951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200" b="1">
                <a:solidFill>
                  <a:srgbClr val="FF0000"/>
                </a:solidFill>
                <a:latin typeface="+mn-lt"/>
              </a:defRPr>
            </a:lvl2pPr>
            <a:lvl3pPr marL="1587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+mn-lt"/>
              </a:defRPr>
            </a:lvl3pPr>
            <a:lvl4pPr marL="19954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rgbClr val="FF0000"/>
                </a:solidFill>
                <a:latin typeface="+mn-lt"/>
              </a:defRPr>
            </a:lvl4pPr>
            <a:lvl5pPr marL="240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5pPr>
            <a:lvl6pPr marL="28606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6pPr>
            <a:lvl7pPr marL="33178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7pPr>
            <a:lvl8pPr marL="37750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8pPr>
            <a:lvl9pPr marL="42322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9pPr>
          </a:lstStyle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4.1 	Antragstellung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4.2	Voraussetzungen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4.3	Risikobetrachtung	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4.4	Entscheidungsfindung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4.5	Initialisierung</a:t>
            </a:r>
            <a:endParaRPr lang="de-CH" altLang="de-DE" sz="1600" b="0" noProof="1">
              <a:solidFill>
                <a:srgbClr val="01396C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4-Entscheidung / &lt;Datum&gt;</a:t>
            </a:r>
          </a:p>
        </p:txBody>
      </p:sp>
      <p:sp>
        <p:nvSpPr>
          <p:cNvPr id="6147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146607-04C4-444D-BDC9-5FE0B53F9DE5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3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mtClean="0"/>
              <a:t>4.1  Antragstellung</a:t>
            </a:r>
            <a:endParaRPr lang="de-CH" altLang="de-DE" noProof="1" smtClean="0"/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360000" y="936000"/>
            <a:ext cx="8640000" cy="36000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66700" indent="-24765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6000" indent="-216000" eaLnBrk="1" hangingPunct="1">
              <a:spcBef>
                <a:spcPts val="0"/>
              </a:spcBef>
              <a:buSzPct val="110000"/>
              <a:buFont typeface="Wingdings" pitchFamily="2" charset="2"/>
              <a:buChar char="w"/>
            </a:pPr>
            <a:r>
              <a:rPr lang="de-CH" altLang="de-DE" sz="1200">
                <a:latin typeface="+mn-lt"/>
              </a:rPr>
              <a:t>?</a:t>
            </a:r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4-Entscheidung / &lt;Datum&gt;</a:t>
            </a:r>
          </a:p>
        </p:txBody>
      </p:sp>
      <p:sp>
        <p:nvSpPr>
          <p:cNvPr id="717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584197-92E5-466D-8533-33723643C409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4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mtClean="0"/>
              <a:t>4.2  Voraussetzungen</a:t>
            </a:r>
            <a:endParaRPr lang="de-CH" altLang="de-DE" noProof="1" smtClean="0"/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60000" y="936000"/>
            <a:ext cx="8640000" cy="36000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66700" indent="-24765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6000" indent="-216000" eaLnBrk="1" hangingPunct="1">
              <a:spcBef>
                <a:spcPts val="0"/>
              </a:spcBef>
              <a:buSzPct val="110000"/>
              <a:buFont typeface="Wingdings" pitchFamily="2" charset="2"/>
              <a:buChar char="w"/>
            </a:pPr>
            <a:r>
              <a:rPr lang="de-CH" altLang="de-DE" sz="1200" dirty="0">
                <a:latin typeface="+mn-lt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4-Entscheidung / &lt;Datum&gt;</a:t>
            </a:r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B4F1E9-EC20-4BB4-8062-D5F9879D3A27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5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8196" name="Rectangle 23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mtClean="0"/>
              <a:t>4.3  Risikobetrachtung</a:t>
            </a:r>
            <a:endParaRPr lang="de-CH" altLang="de-DE" noProof="1" smtClean="0"/>
          </a:p>
        </p:txBody>
      </p:sp>
      <p:graphicFrame>
        <p:nvGraphicFramePr>
          <p:cNvPr id="199113" name="Group 45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9668960"/>
              </p:ext>
            </p:extLst>
          </p:nvPr>
        </p:nvGraphicFramePr>
        <p:xfrm>
          <a:off x="360000" y="936000"/>
          <a:ext cx="8640000" cy="2957577"/>
        </p:xfrm>
        <a:graphic>
          <a:graphicData uri="http://schemas.openxmlformats.org/drawingml/2006/table">
            <a:tbl>
              <a:tblPr/>
              <a:tblGrid>
                <a:gridCol w="289708"/>
                <a:gridCol w="2541742"/>
                <a:gridCol w="725068"/>
                <a:gridCol w="1440533"/>
                <a:gridCol w="1650212"/>
                <a:gridCol w="1992737"/>
              </a:tblGrid>
              <a:tr h="0">
                <a:tc gridSpan="2">
                  <a:txBody>
                    <a:bodyPr/>
                    <a:lstStyle/>
                    <a:p>
                      <a:pPr marL="0" marR="0" lvl="0" indent="25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Potenzielle Risiken</a:t>
                      </a:r>
                      <a:endParaRPr kumimoji="0" lang="de-C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 (%)</a:t>
                      </a: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Mögliche Auswirkungen</a:t>
                      </a:r>
                      <a:endParaRPr kumimoji="0" lang="de-C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Reaktions-möglichkeiten</a:t>
                      </a:r>
                      <a:endParaRPr kumimoji="0" lang="de-C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Vorbeugung</a:t>
                      </a:r>
                      <a:endParaRPr kumimoji="0" lang="de-C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562937">
                <a:tc gridSpan="6">
                  <a:txBody>
                    <a:bodyPr/>
                    <a:lstStyle/>
                    <a:p>
                      <a:pPr marL="247650" marR="0" lvl="0" indent="-247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Beurteilung</a:t>
                      </a: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216000" marR="0" lvl="0" indent="-21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Char char="w"/>
                        <a:tabLst>
                          <a:tab pos="1890713" algn="r"/>
                          <a:tab pos="2339975" algn="l"/>
                        </a:tabLst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marL="90000" marR="90000" marT="46795" marB="4679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263" name="Text Box 291"/>
          <p:cNvSpPr txBox="1">
            <a:spLocks noChangeArrowheads="1"/>
          </p:cNvSpPr>
          <p:nvPr/>
        </p:nvSpPr>
        <p:spPr bwMode="auto">
          <a:xfrm>
            <a:off x="2087563" y="4064315"/>
            <a:ext cx="4968875" cy="93447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xtLst/>
        </p:spPr>
        <p:txBody>
          <a:bodyPr lIns="90000" tIns="36000" rIns="90000" bIns="36000" anchor="ctr" anchorCtr="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CH" altLang="de-DE" dirty="0" smtClean="0">
              <a:solidFill>
                <a:schemeClr val="bg1"/>
              </a:solidFill>
              <a:latin typeface="+mj-lt"/>
            </a:endParaRPr>
          </a:p>
          <a:p>
            <a:pPr algn="ctr" eaLnBrk="1" hangingPunct="1"/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Dieser 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Teilschritt ist durch den </a:t>
            </a:r>
          </a:p>
          <a:p>
            <a:pPr algn="ctr" eaLnBrk="1" hangingPunct="1"/>
            <a:r>
              <a:rPr lang="de-CH" altLang="de-DE" dirty="0">
                <a:solidFill>
                  <a:schemeClr val="bg1"/>
                </a:solidFill>
                <a:latin typeface="+mj-lt"/>
              </a:rPr>
              <a:t>Entscheidungsträger</a:t>
            </a:r>
            <a:r>
              <a:rPr lang="de-CH" altLang="de-DE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auszufüllen</a:t>
            </a:r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!</a:t>
            </a:r>
          </a:p>
          <a:p>
            <a:pPr algn="ctr" eaLnBrk="1" hangingPunct="1"/>
            <a:endParaRPr lang="de-CH" altLang="de-DE" noProof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27"/>
          <p:cNvSpPr>
            <a:spLocks noChangeArrowheads="1"/>
          </p:cNvSpPr>
          <p:nvPr/>
        </p:nvSpPr>
        <p:spPr bwMode="auto">
          <a:xfrm>
            <a:off x="0" y="5432425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 Box 197"/>
          <p:cNvSpPr txBox="1">
            <a:spLocks noChangeArrowheads="1"/>
          </p:cNvSpPr>
          <p:nvPr/>
        </p:nvSpPr>
        <p:spPr bwMode="auto">
          <a:xfrm>
            <a:off x="360000" y="5156564"/>
            <a:ext cx="8640000" cy="22659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b="1" dirty="0" smtClean="0">
                <a:latin typeface="+mn-lt"/>
              </a:rPr>
              <a:t>W (%) </a:t>
            </a:r>
            <a:r>
              <a:rPr lang="de-CH" altLang="de-DE" sz="1000" dirty="0">
                <a:latin typeface="+mn-lt"/>
              </a:rPr>
              <a:t>= </a:t>
            </a:r>
            <a:r>
              <a:rPr lang="de-CH" altLang="de-DE" sz="1000" dirty="0" err="1">
                <a:latin typeface="+mn-lt"/>
              </a:rPr>
              <a:t>Eintretenswahrscheinlichkeit</a:t>
            </a:r>
            <a:endParaRPr lang="de-CH" altLang="de-DE" sz="1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4-Entscheidung / &lt;Datum&gt;</a:t>
            </a:r>
          </a:p>
        </p:txBody>
      </p:sp>
      <p:sp>
        <p:nvSpPr>
          <p:cNvPr id="9219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0C3AC5-1DB0-463B-8917-307609C84D70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6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mtClean="0"/>
              <a:t>4.4  Entscheidungsfindung</a:t>
            </a:r>
            <a:endParaRPr lang="de-CH" altLang="de-DE" noProof="1" smtClean="0"/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60000" y="936000"/>
            <a:ext cx="8640000" cy="36000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66700" indent="-24765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6000" indent="-216000" eaLnBrk="1" hangingPunct="1">
              <a:spcBef>
                <a:spcPts val="0"/>
              </a:spcBef>
              <a:buSzPct val="110000"/>
              <a:buFont typeface="Wingdings" pitchFamily="2" charset="2"/>
              <a:buChar char="w"/>
            </a:pPr>
            <a:r>
              <a:rPr lang="de-CH" altLang="de-DE" sz="1200">
                <a:latin typeface="+mn-lt"/>
              </a:rPr>
              <a:t>?</a:t>
            </a:r>
          </a:p>
        </p:txBody>
      </p:sp>
      <p:sp>
        <p:nvSpPr>
          <p:cNvPr id="9" name="Text Box 291"/>
          <p:cNvSpPr txBox="1">
            <a:spLocks noChangeArrowheads="1"/>
          </p:cNvSpPr>
          <p:nvPr/>
        </p:nvSpPr>
        <p:spPr bwMode="auto">
          <a:xfrm>
            <a:off x="2087563" y="4064315"/>
            <a:ext cx="4968875" cy="93447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xtLst/>
        </p:spPr>
        <p:txBody>
          <a:bodyPr lIns="90000" tIns="36000" rIns="90000" bIns="36000" anchor="ctr" anchorCtr="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CH" altLang="de-DE" dirty="0" smtClean="0">
              <a:solidFill>
                <a:schemeClr val="bg1"/>
              </a:solidFill>
              <a:latin typeface="+mj-lt"/>
            </a:endParaRPr>
          </a:p>
          <a:p>
            <a:pPr algn="ctr" eaLnBrk="1" hangingPunct="1"/>
            <a:r>
              <a:rPr lang="de-CH" altLang="de-DE" b="1" dirty="0" smtClean="0">
                <a:solidFill>
                  <a:schemeClr val="bg1"/>
                </a:solidFill>
                <a:latin typeface="+mj-lt"/>
              </a:rPr>
              <a:t>Dieser</a:t>
            </a:r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Teilschritt ist durch den </a:t>
            </a:r>
          </a:p>
          <a:p>
            <a:pPr algn="ctr" eaLnBrk="1" hangingPunct="1"/>
            <a:r>
              <a:rPr lang="de-CH" altLang="de-DE" dirty="0">
                <a:solidFill>
                  <a:schemeClr val="bg1"/>
                </a:solidFill>
                <a:latin typeface="+mj-lt"/>
              </a:rPr>
              <a:t>Entscheidungsträger</a:t>
            </a:r>
            <a:r>
              <a:rPr lang="de-CH" altLang="de-DE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de-CH" altLang="de-DE" dirty="0">
                <a:solidFill>
                  <a:schemeClr val="bg1"/>
                </a:solidFill>
                <a:latin typeface="+mj-lt"/>
              </a:rPr>
              <a:t>auszufüllen</a:t>
            </a:r>
            <a:r>
              <a:rPr lang="de-CH" altLang="de-DE" dirty="0" smtClean="0">
                <a:solidFill>
                  <a:schemeClr val="bg1"/>
                </a:solidFill>
                <a:latin typeface="+mj-lt"/>
              </a:rPr>
              <a:t>!</a:t>
            </a:r>
          </a:p>
          <a:p>
            <a:pPr algn="ctr" eaLnBrk="1" hangingPunct="1"/>
            <a:endParaRPr lang="de-CH" altLang="de-DE" noProof="1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4-Entscheidung / &lt;Datum&gt;</a:t>
            </a:r>
          </a:p>
        </p:txBody>
      </p:sp>
      <p:sp>
        <p:nvSpPr>
          <p:cNvPr id="10243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CD0AD7-1ED6-4D9C-9F65-155FF0D9DA5A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7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mtClean="0"/>
              <a:t>4.5  Initialisierung</a:t>
            </a:r>
            <a:endParaRPr lang="de-CH" altLang="de-DE" noProof="1" smtClean="0"/>
          </a:p>
        </p:txBody>
      </p:sp>
      <p:graphicFrame>
        <p:nvGraphicFramePr>
          <p:cNvPr id="202711" name="Group 98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78467786"/>
              </p:ext>
            </p:extLst>
          </p:nvPr>
        </p:nvGraphicFramePr>
        <p:xfrm>
          <a:off x="360000" y="936000"/>
          <a:ext cx="8640001" cy="2211680"/>
        </p:xfrm>
        <a:graphic>
          <a:graphicData uri="http://schemas.openxmlformats.org/drawingml/2006/table">
            <a:tbl>
              <a:tblPr/>
              <a:tblGrid>
                <a:gridCol w="4428841"/>
                <a:gridCol w="2541742"/>
                <a:gridCol w="1669418"/>
              </a:tblGrid>
              <a:tr h="2520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Nächste Schritte</a:t>
                      </a: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Was</a:t>
                      </a:r>
                      <a:endParaRPr kumimoji="0" lang="de-C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Wer</a:t>
                      </a:r>
                      <a:endParaRPr kumimoji="0" lang="de-C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(bis) wann</a:t>
                      </a:r>
                      <a:endParaRPr kumimoji="0" lang="de-C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247650" marR="0" lvl="0" indent="-247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247650" marR="0" lvl="0" indent="-247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247650" marR="0" lvl="0" indent="-247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247650" marR="0" lvl="0" indent="-247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247650" marR="0" lvl="0" indent="-247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247650" marR="0" lvl="0" indent="-247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w"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>
                          <a:tab pos="1890713" algn="r"/>
                          <a:tab pos="2339975" algn="l"/>
                        </a:tabLst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2668" name="Group 9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462198"/>
              </p:ext>
            </p:extLst>
          </p:nvPr>
        </p:nvGraphicFramePr>
        <p:xfrm>
          <a:off x="360000" y="3356992"/>
          <a:ext cx="8640000" cy="555625"/>
        </p:xfrm>
        <a:graphic>
          <a:graphicData uri="http://schemas.openxmlformats.org/drawingml/2006/table">
            <a:tbl>
              <a:tblPr/>
              <a:tblGrid>
                <a:gridCol w="8640000"/>
              </a:tblGrid>
              <a:tr h="555625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Sprachregelung für Führungskader </a:t>
                      </a:r>
                    </a:p>
                    <a:p>
                      <a:pPr marL="216000" marR="0" lvl="0" indent="-21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Char char="w"/>
                        <a:tabLst/>
                      </a:pPr>
                      <a:r>
                        <a:rPr lang="de-CH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90000" marR="90000" marT="36000" marB="36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LP Design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0" cap="flat" cmpd="sng" algn="ctr">
          <a:solidFill>
            <a:srgbClr val="66FF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0" cap="flat" cmpd="sng" algn="ctr">
          <a:solidFill>
            <a:srgbClr val="66FF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200" dirty="0">
            <a:latin typeface="+mn-lt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162</Words>
  <Application>Microsoft Office PowerPoint</Application>
  <PresentationFormat>Bildschirmpräsentation (4:3)</PresentationFormat>
  <Paragraphs>72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1_Standarddesign</vt:lpstr>
      <vt:lpstr>Strategie &lt;Firmenname&gt;  Schritt 4: Entscheidung</vt:lpstr>
      <vt:lpstr>4  Entscheidung</vt:lpstr>
      <vt:lpstr>4.1  Antragstellung</vt:lpstr>
      <vt:lpstr>4.2  Voraussetzungen</vt:lpstr>
      <vt:lpstr>4.3  Risikobetrachtung</vt:lpstr>
      <vt:lpstr>4.4  Entscheidungsfindung</vt:lpstr>
      <vt:lpstr>4.5  Initialisierung</vt:lpstr>
    </vt:vector>
  </TitlesOfParts>
  <Company>fhs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1-Situationsanlyse</dc:title>
  <dc:creator>euk</dc:creator>
  <cp:lastModifiedBy>Susy Rüegg</cp:lastModifiedBy>
  <cp:revision>273</cp:revision>
  <dcterms:created xsi:type="dcterms:W3CDTF">2004-09-27T07:18:08Z</dcterms:created>
  <dcterms:modified xsi:type="dcterms:W3CDTF">2015-12-16T10:45:33Z</dcterms:modified>
</cp:coreProperties>
</file>